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Roboto" panose="020B0604020202020204" charset="0"/>
      <p:regular r:id="rId46"/>
      <p:bold r:id="rId47"/>
      <p:italic r:id="rId48"/>
      <p:boldItalic r:id="rId49"/>
    </p:embeddedFont>
    <p:embeddedFont>
      <p:font typeface="Roboto Slab" panose="020B0604020202020204" charset="0"/>
      <p:regular r:id="rId50"/>
      <p:bold r:id="rId51"/>
    </p:embeddedFont>
    <p:embeddedFont>
      <p:font typeface="Montserrat" panose="020B0604020202020204" charset="-18"/>
      <p:regular r:id="rId52"/>
      <p:bold r:id="rId53"/>
      <p:italic r:id="rId54"/>
      <p:boldItalic r:id="rId55"/>
    </p:embeddedFont>
    <p:embeddedFont>
      <p:font typeface="Lato" panose="020B0604020202020204" charset="-18"/>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532CAF-44B3-46AF-AFD4-CD5C146BD666}">
  <a:tblStyle styleId="{39532CAF-44B3-46AF-AFD4-CD5C146BD6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7C7040-B558-43D9-A49A-5A4263EF2C2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032eede5f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032eede5f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32eede5f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32eede5f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32eede5f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032eede5f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032eede5f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032eede5f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32eede5f9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032eede5f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032eede5f9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032eede5f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32eede5f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032eede5f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41144c7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041144c7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041144c78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041144c7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41144c78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041144c7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6a252935c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6a252935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6a252935c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6a252935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041144c78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041144c78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041144c78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041144c78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041144c78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041144c78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041144c78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041144c78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41144c78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041144c78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032eede5f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032eede5f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032eede5f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032eede5f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032eede5f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032eede5f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032eede5f9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032eede5f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6a252935c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f6a252935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041144c78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041144c78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041144c78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041144c78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041144c78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041144c78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041144c78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041144c78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041144c78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041144c78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041144c78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041144c78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041144c78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041144c78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041144c78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041144c78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041144c78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041144c78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041144c78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041144c78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f6a252935c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f6a252935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041144c78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041144c78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041144c78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041144c78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041144c78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041144c78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f6a252935c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f6a252935c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6a252935c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f6a252935c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6a252935c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f6a252935c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6a252935c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f6a252935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32eede5f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032eede5f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32eede5f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032eede5f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fkosa@fkosa.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62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Elektronikus írásbeliség</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latin typeface="Montserrat"/>
                <a:ea typeface="Montserrat"/>
                <a:cs typeface="Montserrat"/>
                <a:sym typeface="Montserrat"/>
              </a:rPr>
              <a:t>Hogyan legyünk papírmentesek?</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hu"/>
              <a:t>Azonosítás III. (JÜB + Pmt. 73. §)</a:t>
            </a:r>
            <a:endParaRPr/>
          </a:p>
        </p:txBody>
      </p:sp>
      <p:sp>
        <p:nvSpPr>
          <p:cNvPr id="195" name="Google Shape;195;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55000" lnSpcReduction="10000"/>
          </a:bodyPr>
          <a:lstStyle/>
          <a:p>
            <a:pPr marL="0" lvl="0" indent="0" algn="just" rtl="0">
              <a:spcBef>
                <a:spcPts val="0"/>
              </a:spcBef>
              <a:spcAft>
                <a:spcPts val="0"/>
              </a:spcAft>
              <a:buNone/>
            </a:pPr>
            <a:r>
              <a:rPr lang="hu" sz="1800" i="1">
                <a:latin typeface="Montserrat"/>
                <a:ea typeface="Montserrat"/>
                <a:cs typeface="Montserrat"/>
                <a:sym typeface="Montserrat"/>
              </a:rPr>
              <a:t>A közhiteles nyilvántartásba való bejegyzés alapjául szolgáló okirat ellenjegyzését megelőzően az ügyvéd JÜB</a:t>
            </a:r>
            <a:r>
              <a:rPr lang="hu" sz="1800">
                <a:latin typeface="Montserrat"/>
                <a:ea typeface="Montserrat"/>
                <a:cs typeface="Montserrat"/>
                <a:sym typeface="Montserrat"/>
              </a:rPr>
              <a:t>-ölni köteles.</a:t>
            </a:r>
            <a:endParaRPr sz="1800">
              <a:latin typeface="Montserrat"/>
              <a:ea typeface="Montserrat"/>
              <a:cs typeface="Montserrat"/>
              <a:sym typeface="Montserrat"/>
            </a:endParaRPr>
          </a:p>
          <a:p>
            <a:pPr marL="0" lvl="0" indent="0" algn="just" rtl="0">
              <a:spcBef>
                <a:spcPts val="1200"/>
              </a:spcBef>
              <a:spcAft>
                <a:spcPts val="0"/>
              </a:spcAft>
              <a:buNone/>
            </a:pPr>
            <a:r>
              <a:rPr lang="hu" sz="1800">
                <a:latin typeface="Montserrat"/>
                <a:ea typeface="Montserrat"/>
                <a:cs typeface="Montserrat"/>
                <a:sym typeface="Montserrat"/>
              </a:rPr>
              <a:t>A Pmt. 73. §-ban meghatározott esetekben:</a:t>
            </a:r>
            <a:endParaRPr sz="1800">
              <a:latin typeface="Montserrat"/>
              <a:ea typeface="Montserrat"/>
              <a:cs typeface="Montserrat"/>
              <a:sym typeface="Montserrat"/>
            </a:endParaRPr>
          </a:p>
          <a:p>
            <a:pPr marL="457200" lvl="0" indent="-291465" algn="just" rtl="0">
              <a:spcBef>
                <a:spcPts val="1200"/>
              </a:spcBef>
              <a:spcAft>
                <a:spcPts val="0"/>
              </a:spcAft>
              <a:buSzPct val="100000"/>
              <a:buFont typeface="Montserrat"/>
              <a:buAutoNum type="alphaLcParenR"/>
            </a:pPr>
            <a:r>
              <a:rPr lang="hu" sz="1800">
                <a:latin typeface="Montserrat"/>
                <a:ea typeface="Montserrat"/>
                <a:cs typeface="Montserrat"/>
                <a:sym typeface="Montserrat"/>
              </a:rPr>
              <a:t>bizalmi vagyonkezelés,</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pénz-, értékletét,</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gazdasági társaságban vagy egyéb gazdálkodó szervezetben lévő vagyonrész (részesedés) tulajdonának átruházása,</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ingatlan tulajdonának átruházása,</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gazdasági társaság vagy egyéb gazdálkodó szervezet alapítása, működtetése, megszűnése,</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bizalmi vagyonkezelési szerződés vagy bizalmi vagyonkezelés létesítésére irányuló egyoldalú jognyilatkozat,</a:t>
            </a:r>
            <a:endParaRPr sz="1800">
              <a:latin typeface="Montserrat"/>
              <a:ea typeface="Montserrat"/>
              <a:cs typeface="Montserrat"/>
              <a:sym typeface="Montserrat"/>
            </a:endParaRPr>
          </a:p>
          <a:p>
            <a:pPr marL="457200" lvl="0" indent="-291465" algn="just" rtl="0">
              <a:spcBef>
                <a:spcPts val="0"/>
              </a:spcBef>
              <a:spcAft>
                <a:spcPts val="0"/>
              </a:spcAft>
              <a:buSzPct val="100000"/>
              <a:buFont typeface="Montserrat"/>
              <a:buAutoNum type="alphaLcParenR"/>
            </a:pPr>
            <a:r>
              <a:rPr lang="hu" sz="1800">
                <a:latin typeface="Montserrat"/>
                <a:ea typeface="Montserrat"/>
                <a:cs typeface="Montserrat"/>
                <a:sym typeface="Montserrat"/>
              </a:rPr>
              <a:t>ingó vagyonelem, különösen pénzeszköz, pénzügyi eszköz ellenérték nélkül történő átruházása.</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Ügyfél-átvilágítás: TT nyilatkozat, PeP nyilatkozat, forrásnyilatkozat (pénzmosásra utaló körülmény esetén).</a:t>
            </a:r>
            <a:endParaRPr sz="24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2. Az elektronikus aláírás fajtái</a:t>
            </a:r>
            <a:endParaRPr/>
          </a:p>
        </p:txBody>
      </p:sp>
      <p:sp>
        <p:nvSpPr>
          <p:cNvPr id="201" name="Google Shape;201;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62500" lnSpcReduction="10000"/>
          </a:bodyPr>
          <a:lstStyle/>
          <a:p>
            <a:pPr marL="457200" lvl="0" indent="-300037" algn="just" rtl="0">
              <a:spcBef>
                <a:spcPts val="0"/>
              </a:spcBef>
              <a:spcAft>
                <a:spcPts val="0"/>
              </a:spcAft>
              <a:buSzPct val="100000"/>
              <a:buFont typeface="Roboto"/>
              <a:buAutoNum type="arabicPeriod"/>
            </a:pPr>
            <a:r>
              <a:rPr lang="hu" sz="1800">
                <a:latin typeface="Montserrat"/>
                <a:ea typeface="Montserrat"/>
                <a:cs typeface="Montserrat"/>
                <a:sym typeface="Montserrat"/>
              </a:rPr>
              <a:t>“</a:t>
            </a:r>
            <a:r>
              <a:rPr lang="hu" sz="1800" b="1">
                <a:latin typeface="Montserrat"/>
                <a:ea typeface="Montserrat"/>
                <a:cs typeface="Montserrat"/>
                <a:sym typeface="Montserrat"/>
              </a:rPr>
              <a:t>Egyszerű</a:t>
            </a:r>
            <a:r>
              <a:rPr lang="hu" sz="1800">
                <a:latin typeface="Montserrat"/>
                <a:ea typeface="Montserrat"/>
                <a:cs typeface="Montserrat"/>
                <a:sym typeface="Montserrat"/>
              </a:rPr>
              <a:t>” „elektronikus aláírás”: </a:t>
            </a:r>
            <a:r>
              <a:rPr lang="hu" sz="1800" i="1">
                <a:latin typeface="Montserrat"/>
                <a:ea typeface="Montserrat"/>
                <a:cs typeface="Montserrat"/>
                <a:sym typeface="Montserrat"/>
              </a:rPr>
              <a:t>olyan elektronikus adat, amelyet más elektronikus adatokhoz csatolnak, illetve logikailag hozzárendelnek, és amelyet az aláíró aláírásra használ;</a:t>
            </a:r>
            <a:r>
              <a:rPr lang="hu" sz="1800">
                <a:latin typeface="Montserrat"/>
                <a:ea typeface="Montserrat"/>
                <a:cs typeface="Montserrat"/>
                <a:sym typeface="Montserrat"/>
              </a:rPr>
              <a:t> - ez lehet akár egy e-mail végére odabiggyesztett név is,</a:t>
            </a:r>
            <a:endParaRPr sz="1800">
              <a:latin typeface="Montserrat"/>
              <a:ea typeface="Montserrat"/>
              <a:cs typeface="Montserrat"/>
              <a:sym typeface="Montserrat"/>
            </a:endParaRPr>
          </a:p>
          <a:p>
            <a:pPr marL="457200" lvl="0" indent="-300037" algn="just" rtl="0">
              <a:lnSpc>
                <a:spcPct val="100000"/>
              </a:lnSpc>
              <a:spcBef>
                <a:spcPts val="0"/>
              </a:spcBef>
              <a:spcAft>
                <a:spcPts val="0"/>
              </a:spcAft>
              <a:buSzPct val="100000"/>
              <a:buFont typeface="Roboto"/>
              <a:buAutoNum type="arabicPeriod"/>
            </a:pPr>
            <a:r>
              <a:rPr lang="hu" sz="1800">
                <a:latin typeface="Montserrat"/>
                <a:ea typeface="Montserrat"/>
                <a:cs typeface="Montserrat"/>
                <a:sym typeface="Montserrat"/>
              </a:rPr>
              <a:t>„</a:t>
            </a:r>
            <a:r>
              <a:rPr lang="hu" sz="1800" b="1">
                <a:latin typeface="Montserrat"/>
                <a:ea typeface="Montserrat"/>
                <a:cs typeface="Montserrat"/>
                <a:sym typeface="Montserrat"/>
              </a:rPr>
              <a:t>fokozott biztonságú elektronikus aláírás</a:t>
            </a:r>
            <a:r>
              <a:rPr lang="hu" sz="1800">
                <a:latin typeface="Montserrat"/>
                <a:ea typeface="Montserrat"/>
                <a:cs typeface="Montserrat"/>
                <a:sym typeface="Montserrat"/>
              </a:rPr>
              <a:t>”: A fokozott biztonságú elektronikus aláírásnak az alábbi követelményeknek kell megfelelnie:</a:t>
            </a:r>
            <a:endParaRPr sz="1800">
              <a:latin typeface="Montserrat"/>
              <a:ea typeface="Montserrat"/>
              <a:cs typeface="Montserrat"/>
              <a:sym typeface="Montserrat"/>
            </a:endParaRPr>
          </a:p>
          <a:p>
            <a:pPr marL="719999" lvl="0" indent="-179999" algn="just" rtl="0">
              <a:lnSpc>
                <a:spcPct val="100000"/>
              </a:lnSpc>
              <a:spcBef>
                <a:spcPts val="0"/>
              </a:spcBef>
              <a:spcAft>
                <a:spcPts val="0"/>
              </a:spcAft>
              <a:buNone/>
            </a:pPr>
            <a:r>
              <a:rPr lang="hu" sz="1800">
                <a:latin typeface="Montserrat"/>
                <a:ea typeface="Montserrat"/>
                <a:cs typeface="Montserrat"/>
                <a:sym typeface="Montserrat"/>
              </a:rPr>
              <a:t>a)	kizárólag az aláíróhoz köthető;</a:t>
            </a:r>
            <a:endParaRPr sz="1800">
              <a:latin typeface="Montserrat"/>
              <a:ea typeface="Montserrat"/>
              <a:cs typeface="Montserrat"/>
              <a:sym typeface="Montserrat"/>
            </a:endParaRPr>
          </a:p>
          <a:p>
            <a:pPr marL="719999" lvl="0" indent="-179999" algn="just" rtl="0">
              <a:lnSpc>
                <a:spcPct val="100000"/>
              </a:lnSpc>
              <a:spcBef>
                <a:spcPts val="0"/>
              </a:spcBef>
              <a:spcAft>
                <a:spcPts val="0"/>
              </a:spcAft>
              <a:buNone/>
            </a:pPr>
            <a:r>
              <a:rPr lang="hu" sz="1800">
                <a:latin typeface="Montserrat"/>
                <a:ea typeface="Montserrat"/>
                <a:cs typeface="Montserrat"/>
                <a:sym typeface="Montserrat"/>
              </a:rPr>
              <a:t>b)	alkalmas az aláíró azonosítására;</a:t>
            </a:r>
            <a:endParaRPr sz="1800">
              <a:latin typeface="Montserrat"/>
              <a:ea typeface="Montserrat"/>
              <a:cs typeface="Montserrat"/>
              <a:sym typeface="Montserrat"/>
            </a:endParaRPr>
          </a:p>
          <a:p>
            <a:pPr marL="719999" lvl="0" indent="-179999" algn="just" rtl="0">
              <a:lnSpc>
                <a:spcPct val="100000"/>
              </a:lnSpc>
              <a:spcBef>
                <a:spcPts val="0"/>
              </a:spcBef>
              <a:spcAft>
                <a:spcPts val="0"/>
              </a:spcAft>
              <a:buNone/>
            </a:pPr>
            <a:r>
              <a:rPr lang="hu" sz="1800">
                <a:latin typeface="Montserrat"/>
                <a:ea typeface="Montserrat"/>
                <a:cs typeface="Montserrat"/>
                <a:sym typeface="Montserrat"/>
              </a:rPr>
              <a:t>c)	olyan, elektronikus aláírás létrehozásához használt adatok felhasználásával hozzák létre, amelyeket az aláíró nagy megbízhatósággal kizárólag saját maga használhat;</a:t>
            </a:r>
            <a:endParaRPr sz="1800">
              <a:latin typeface="Montserrat"/>
              <a:ea typeface="Montserrat"/>
              <a:cs typeface="Montserrat"/>
              <a:sym typeface="Montserrat"/>
            </a:endParaRPr>
          </a:p>
          <a:p>
            <a:pPr marL="719999" lvl="0" indent="-179999" algn="just" rtl="0">
              <a:lnSpc>
                <a:spcPct val="100000"/>
              </a:lnSpc>
              <a:spcBef>
                <a:spcPts val="0"/>
              </a:spcBef>
              <a:spcAft>
                <a:spcPts val="0"/>
              </a:spcAft>
              <a:buNone/>
            </a:pPr>
            <a:r>
              <a:rPr lang="hu" sz="1800">
                <a:latin typeface="Montserrat"/>
                <a:ea typeface="Montserrat"/>
                <a:cs typeface="Montserrat"/>
                <a:sym typeface="Montserrat"/>
              </a:rPr>
              <a:t>d)	olyan módon kapcsolódik azokhoz az adatokhoz, amelyeket aláírtak vele, hogy az adatok minden későbbi változása nyomon követhető.</a:t>
            </a:r>
            <a:endParaRPr sz="1800">
              <a:latin typeface="Montserrat"/>
              <a:ea typeface="Montserrat"/>
              <a:cs typeface="Montserrat"/>
              <a:sym typeface="Montserrat"/>
            </a:endParaRPr>
          </a:p>
          <a:p>
            <a:pPr marL="457200" lvl="0" indent="-300037" algn="just" rtl="0">
              <a:spcBef>
                <a:spcPts val="0"/>
              </a:spcBef>
              <a:spcAft>
                <a:spcPts val="0"/>
              </a:spcAft>
              <a:buSzPct val="100000"/>
              <a:buFont typeface="Roboto"/>
              <a:buAutoNum type="arabicPeriod"/>
            </a:pPr>
            <a:r>
              <a:rPr lang="hu" sz="1800">
                <a:latin typeface="Montserrat"/>
                <a:ea typeface="Montserrat"/>
                <a:cs typeface="Montserrat"/>
                <a:sym typeface="Montserrat"/>
              </a:rPr>
              <a:t>„</a:t>
            </a:r>
            <a:r>
              <a:rPr lang="hu" sz="1800" b="1">
                <a:latin typeface="Montserrat"/>
                <a:ea typeface="Montserrat"/>
                <a:cs typeface="Montserrat"/>
                <a:sym typeface="Montserrat"/>
              </a:rPr>
              <a:t>minősített elektronikus aláírás</a:t>
            </a:r>
            <a:r>
              <a:rPr lang="hu" sz="1800">
                <a:latin typeface="Montserrat"/>
                <a:ea typeface="Montserrat"/>
                <a:cs typeface="Montserrat"/>
                <a:sym typeface="Montserrat"/>
              </a:rPr>
              <a:t>”: olyan fokozott biztonságú elektronikus aláírás, amelyet minősített elektronikus aláírást létrehozó eszközzel állítottak elő, és amely elektronikus aláírás minősített tanúsítványán alapul;</a:t>
            </a:r>
            <a:endParaRPr sz="1800">
              <a:latin typeface="Montserrat"/>
              <a:ea typeface="Montserrat"/>
              <a:cs typeface="Montserrat"/>
              <a:sym typeface="Montserrat"/>
            </a:endParaRPr>
          </a:p>
          <a:p>
            <a:pPr marL="269999" lvl="0" indent="-300037" algn="just" rtl="0">
              <a:spcBef>
                <a:spcPts val="0"/>
              </a:spcBef>
              <a:spcAft>
                <a:spcPts val="0"/>
              </a:spcAft>
              <a:buSzPct val="100000"/>
              <a:buFont typeface="Montserrat"/>
              <a:buChar char="-"/>
            </a:pPr>
            <a:r>
              <a:rPr lang="hu" sz="1800">
                <a:latin typeface="Montserrat"/>
                <a:ea typeface="Montserrat"/>
                <a:cs typeface="Montserrat"/>
                <a:sym typeface="Montserrat"/>
              </a:rPr>
              <a:t>A szabályozás “technológiafüggetlen”, azaz nem határozza meg, hogy a fentieket milyen technológiával kell elérni, csak a feltételeit határozza meg.</a:t>
            </a:r>
            <a:endParaRPr>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2. Tanúsítvány és minősítés</a:t>
            </a:r>
            <a:endParaRPr/>
          </a:p>
        </p:txBody>
      </p:sp>
      <p:sp>
        <p:nvSpPr>
          <p:cNvPr id="207" name="Google Shape;207;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0000" lnSpcReduction="10000"/>
          </a:bodyPr>
          <a:lstStyle/>
          <a:p>
            <a:pPr marL="0" lvl="0" indent="0" algn="just" rtl="0">
              <a:spcBef>
                <a:spcPts val="0"/>
              </a:spcBef>
              <a:spcAft>
                <a:spcPts val="0"/>
              </a:spcAft>
              <a:buNone/>
            </a:pPr>
            <a:r>
              <a:rPr lang="hu" sz="1800">
                <a:latin typeface="Montserrat"/>
                <a:ea typeface="Montserrat"/>
                <a:cs typeface="Montserrat"/>
                <a:sym typeface="Montserrat"/>
              </a:rPr>
              <a:t>„</a:t>
            </a:r>
            <a:r>
              <a:rPr lang="hu" sz="1800" b="1">
                <a:latin typeface="Montserrat"/>
                <a:ea typeface="Montserrat"/>
                <a:cs typeface="Montserrat"/>
                <a:sym typeface="Montserrat"/>
              </a:rPr>
              <a:t>elektronikus aláírás tanúsítványa</a:t>
            </a:r>
            <a:r>
              <a:rPr lang="hu" sz="1800">
                <a:latin typeface="Montserrat"/>
                <a:ea typeface="Montserrat"/>
                <a:cs typeface="Montserrat"/>
                <a:sym typeface="Montserrat"/>
              </a:rPr>
              <a:t>”: olyan elektronikus igazolás, amely az elektronikus aláírást érvényesítő adatokat egy természetes személyhez kapcsolja, és igazolja legalább az érintett személy nevét vagy álnevét;</a:t>
            </a:r>
            <a:endParaRPr sz="1800">
              <a:latin typeface="Montserrat"/>
              <a:ea typeface="Montserrat"/>
              <a:cs typeface="Montserrat"/>
              <a:sym typeface="Montserrat"/>
            </a:endParaRPr>
          </a:p>
          <a:p>
            <a:pPr marL="457200" lvl="0" indent="-308610" algn="just" rtl="0">
              <a:spcBef>
                <a:spcPts val="1200"/>
              </a:spcBef>
              <a:spcAft>
                <a:spcPts val="0"/>
              </a:spcAft>
              <a:buSzPct val="100000"/>
              <a:buFont typeface="Montserrat"/>
              <a:buChar char="-"/>
            </a:pPr>
            <a:r>
              <a:rPr lang="hu" sz="1800">
                <a:latin typeface="Montserrat"/>
                <a:ea typeface="Montserrat"/>
                <a:cs typeface="Montserrat"/>
                <a:sym typeface="Montserrat"/>
              </a:rPr>
              <a:t>azaz összeköti az aláírást (létrehozó elektronikus adatokat) és az aláírót, vagyis egy digitális igazolvány a bizalmi szolgáltatótól.</a:t>
            </a:r>
            <a:endParaRPr sz="1800">
              <a:latin typeface="Montserrat"/>
              <a:ea typeface="Montserrat"/>
              <a:cs typeface="Montserrat"/>
              <a:sym typeface="Montserrat"/>
            </a:endParaRPr>
          </a:p>
          <a:p>
            <a:pPr marL="0" lvl="0" indent="0" algn="just" rtl="0">
              <a:spcBef>
                <a:spcPts val="1200"/>
              </a:spcBef>
              <a:spcAft>
                <a:spcPts val="0"/>
              </a:spcAft>
              <a:buNone/>
            </a:pPr>
            <a:r>
              <a:rPr lang="hu" sz="1800" b="1">
                <a:latin typeface="Montserrat"/>
                <a:ea typeface="Montserrat"/>
                <a:cs typeface="Montserrat"/>
                <a:sym typeface="Montserrat"/>
              </a:rPr>
              <a:t>minősítés</a:t>
            </a:r>
            <a:r>
              <a:rPr lang="hu" sz="1800">
                <a:latin typeface="Montserrat"/>
                <a:ea typeface="Montserrat"/>
                <a:cs typeface="Montserrat"/>
                <a:sym typeface="Montserrat"/>
              </a:rPr>
              <a:t>: minden tagállamnak van egy kijelölt hatósága (Magyarországon az NMHH), ami “bevizsgálja” a bizalmi szolgáltatót, és amennyiben a bizalmi szolgáltató szolgáltatásai megfelelnek az eIDAS előírásainak, úgy igazolja, ezt, vagyis minősíti a bizalmi szolgáltatót és szolgáltatásait.</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A minősített tanúsítvány kiadásának feltétele a személyazonosítás, azaz a minősített bizalmi szolgáltató köteles személyesen azonosítani a tanúsítvány jogosultját.</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13" name="Google Shape;213;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4" name="Google Shape;214;p25" title="Képernyőkép 2024-09-06 173109-EDIT.jpg"/>
          <p:cNvPicPr preferRelativeResize="0"/>
          <p:nvPr/>
        </p:nvPicPr>
        <p:blipFill>
          <a:blip r:embed="rId3">
            <a:alphaModFix/>
          </a:blip>
          <a:stretch>
            <a:fillRect/>
          </a:stretch>
        </p:blipFill>
        <p:spPr>
          <a:xfrm>
            <a:off x="2135030" y="0"/>
            <a:ext cx="4873939"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20" name="Google Shape;220;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1" name="Google Shape;221;p26"/>
          <p:cNvPicPr preferRelativeResize="0"/>
          <p:nvPr/>
        </p:nvPicPr>
        <p:blipFill>
          <a:blip r:embed="rId3">
            <a:alphaModFix/>
          </a:blip>
          <a:stretch>
            <a:fillRect/>
          </a:stretch>
        </p:blipFill>
        <p:spPr>
          <a:xfrm>
            <a:off x="0" y="104775"/>
            <a:ext cx="9144000" cy="493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27" name="Google Shape;227;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8" name="Google Shape;228;p27"/>
          <p:cNvPicPr preferRelativeResize="0"/>
          <p:nvPr/>
        </p:nvPicPr>
        <p:blipFill>
          <a:blip r:embed="rId3">
            <a:alphaModFix/>
          </a:blip>
          <a:stretch>
            <a:fillRect/>
          </a:stretch>
        </p:blipFill>
        <p:spPr>
          <a:xfrm>
            <a:off x="0" y="104775"/>
            <a:ext cx="9144000" cy="4933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34" name="Google Shape;234;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5" name="Google Shape;235;p28"/>
          <p:cNvPicPr preferRelativeResize="0"/>
          <p:nvPr/>
        </p:nvPicPr>
        <p:blipFill>
          <a:blip r:embed="rId3">
            <a:alphaModFix/>
          </a:blip>
          <a:stretch>
            <a:fillRect/>
          </a:stretch>
        </p:blipFill>
        <p:spPr>
          <a:xfrm>
            <a:off x="634008" y="0"/>
            <a:ext cx="7875983"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2. Kapcsolódó szabályok I. - </a:t>
            </a:r>
            <a:r>
              <a:rPr lang="hu" sz="3000" b="1" i="1"/>
              <a:t>Alakiság</a:t>
            </a:r>
            <a:endParaRPr/>
          </a:p>
        </p:txBody>
      </p:sp>
      <p:sp>
        <p:nvSpPr>
          <p:cNvPr id="241" name="Google Shape;241;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40000"/>
          </a:bodyPr>
          <a:lstStyle/>
          <a:p>
            <a:pPr marL="457200" lvl="0" indent="-274320" algn="just" rtl="0">
              <a:spcBef>
                <a:spcPts val="0"/>
              </a:spcBef>
              <a:spcAft>
                <a:spcPts val="0"/>
              </a:spcAft>
              <a:buSzPct val="100000"/>
              <a:buFont typeface="Roboto"/>
              <a:buAutoNum type="arabicPeriod"/>
            </a:pPr>
            <a:r>
              <a:rPr lang="hu" sz="1800" b="1" i="1">
                <a:latin typeface="Montserrat"/>
                <a:ea typeface="Montserrat"/>
                <a:cs typeface="Montserrat"/>
                <a:sym typeface="Montserrat"/>
              </a:rPr>
              <a:t>Írásbeliség</a:t>
            </a:r>
            <a:r>
              <a:rPr lang="hu" sz="1800">
                <a:latin typeface="Montserrat"/>
                <a:ea typeface="Montserrat"/>
                <a:cs typeface="Montserrat"/>
                <a:sym typeface="Montserrat"/>
              </a:rPr>
              <a:t> - Ptk. (a Polgári Törvénykönyvről szóló 2013. évi V. törvény) “6:7. § [Írásbeli alakhoz kötött jognyilatkozat]</a:t>
            </a:r>
            <a:endParaRPr sz="1800">
              <a:latin typeface="Montserrat"/>
              <a:ea typeface="Montserrat"/>
              <a:cs typeface="Montserrat"/>
              <a:sym typeface="Montserrat"/>
            </a:endParaRPr>
          </a:p>
          <a:p>
            <a:pPr marL="457200" lvl="0" indent="0" algn="just" rtl="0">
              <a:spcBef>
                <a:spcPts val="1200"/>
              </a:spcBef>
              <a:spcAft>
                <a:spcPts val="0"/>
              </a:spcAft>
              <a:buNone/>
            </a:pPr>
            <a:r>
              <a:rPr lang="hu" sz="1800" i="1">
                <a:latin typeface="Montserrat"/>
                <a:ea typeface="Montserrat"/>
                <a:cs typeface="Montserrat"/>
                <a:sym typeface="Montserrat"/>
              </a:rPr>
              <a:t>(1) Ha a jognyilatkozatot írásban kell megtenni, az akkor érvényes, ha legalább a lényeges tartalmát írásba foglalták.</a:t>
            </a:r>
            <a:endParaRPr sz="1800" i="1">
              <a:latin typeface="Montserrat"/>
              <a:ea typeface="Montserrat"/>
              <a:cs typeface="Montserrat"/>
              <a:sym typeface="Montserrat"/>
            </a:endParaRPr>
          </a:p>
          <a:p>
            <a:pPr marL="457200" lvl="0" indent="0" algn="just" rtl="0">
              <a:spcBef>
                <a:spcPts val="1200"/>
              </a:spcBef>
              <a:spcAft>
                <a:spcPts val="0"/>
              </a:spcAft>
              <a:buNone/>
            </a:pPr>
            <a:r>
              <a:rPr lang="hu" sz="1800" i="1">
                <a:latin typeface="Montserrat"/>
                <a:ea typeface="Montserrat"/>
                <a:cs typeface="Montserrat"/>
                <a:sym typeface="Montserrat"/>
              </a:rPr>
              <a:t>(2) Ha e törvény eltérően nem rendelkezik, a jognyilatkozat akkor minősül írásba foglaltnak, ha jognyilatkozatát a nyilatkozó fél aláírta.</a:t>
            </a:r>
            <a:endParaRPr sz="1800" i="1">
              <a:latin typeface="Montserrat"/>
              <a:ea typeface="Montserrat"/>
              <a:cs typeface="Montserrat"/>
              <a:sym typeface="Montserrat"/>
            </a:endParaRPr>
          </a:p>
          <a:p>
            <a:pPr marL="457200" lvl="0" indent="0" algn="just" rtl="0">
              <a:spcBef>
                <a:spcPts val="1200"/>
              </a:spcBef>
              <a:spcAft>
                <a:spcPts val="0"/>
              </a:spcAft>
              <a:buNone/>
            </a:pPr>
            <a:r>
              <a:rPr lang="hu" sz="1800" i="1">
                <a:latin typeface="Montserrat"/>
                <a:ea typeface="Montserrat"/>
                <a:cs typeface="Montserrat"/>
                <a:sym typeface="Montserrat"/>
              </a:rPr>
              <a:t>(3) Írásba foglaltnak kell tekinteni a jognyilatkozatot akkor is, ha annak közlésére a jognyilatkozatban foglalt tartalom változatlan visszaidézésére, a nyilatkozattevő személyének és a nyilatkozat megtétele időpontjának azonosítására alkalmas formában kerül sor. </a:t>
            </a:r>
            <a:r>
              <a:rPr lang="hu" sz="1800">
                <a:latin typeface="Montserrat"/>
                <a:ea typeface="Montserrat"/>
                <a:cs typeface="Montserrat"/>
                <a:sym typeface="Montserrat"/>
              </a:rPr>
              <a:t>-- “rögzített szóbeli nyilatkozat” pl. hangfelvétel, videofelvétel.</a:t>
            </a:r>
            <a:endParaRPr sz="1800">
              <a:latin typeface="Montserrat"/>
              <a:ea typeface="Montserrat"/>
              <a:cs typeface="Montserrat"/>
              <a:sym typeface="Montserrat"/>
            </a:endParaRPr>
          </a:p>
          <a:p>
            <a:pPr marL="457200" lvl="0" indent="0" algn="just" rtl="0">
              <a:spcBef>
                <a:spcPts val="1200"/>
              </a:spcBef>
              <a:spcAft>
                <a:spcPts val="0"/>
              </a:spcAft>
              <a:buNone/>
            </a:pPr>
            <a:r>
              <a:rPr lang="hu" sz="1800" b="1" i="1">
                <a:latin typeface="Montserrat"/>
                <a:ea typeface="Montserrat"/>
                <a:cs typeface="Montserrat"/>
                <a:sym typeface="Montserrat"/>
              </a:rPr>
              <a:t>(3a)  Ha jogszabály eltérően nem rendelkezik, az ingatlannal kapcsolatos, valamint az öröklési jogi, családjogi, társasági jogi, illetve pénzügyi szolgáltatási jogviszonnyal összefüggésben elektronikus úton tett jognyilatkozat kizárólag akkor minősül írásba foglaltnak, ha annak tartalma írásjegyekkel rögzített és eleget tesz az elektronikus okirat létrehozására irányadó jogszabályi követelményeknek.</a:t>
            </a:r>
            <a:r>
              <a:rPr lang="hu" sz="1800">
                <a:latin typeface="Montserrat"/>
                <a:ea typeface="Montserrat"/>
                <a:cs typeface="Montserrat"/>
                <a:sym typeface="Montserrat"/>
              </a:rPr>
              <a:t> (Eltérő rendelkezés: Eüsztv. 99. § (1) bekezdés: családjogi és öröklési jogi jogviszonyokban nem lehet elektronikus okiratot alkalmazni!) → némileg módosítva 2024. január 01-től átkerült az Eüsztv. 104/B. §-ba, jelenleg pedig a DÁPtv. 109. §-ába (elektronikus okirat definíció). </a:t>
            </a:r>
            <a:endParaRPr sz="1800">
              <a:latin typeface="Montserrat"/>
              <a:ea typeface="Montserrat"/>
              <a:cs typeface="Montserrat"/>
              <a:sym typeface="Montserrat"/>
            </a:endParaRPr>
          </a:p>
          <a:p>
            <a:pPr marL="457200" lvl="0" indent="0" algn="just" rtl="0">
              <a:spcBef>
                <a:spcPts val="1200"/>
              </a:spcBef>
              <a:spcAft>
                <a:spcPts val="1200"/>
              </a:spcAft>
              <a:buNone/>
            </a:pPr>
            <a:r>
              <a:rPr lang="hu" sz="1800">
                <a:latin typeface="Montserrat"/>
                <a:ea typeface="Montserrat"/>
                <a:cs typeface="Montserrat"/>
                <a:sym typeface="Montserrat"/>
              </a:rPr>
              <a:t>(Nem mindig szükséges írásbeliség, csak ha jogszabály kifejezetten előírja, de nem árt akkor sem, ha nem kötelező, elkerülendő a későbbi vitákat /szerződés köthető ráutaló magatartással, vagy szóban is/.)</a:t>
            </a:r>
            <a:endParaRPr>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2. Kapcsolódó szabályok II. - </a:t>
            </a:r>
            <a:r>
              <a:rPr lang="hu" sz="3000" b="1" i="1"/>
              <a:t>Bizonyító erő</a:t>
            </a:r>
            <a:endParaRPr/>
          </a:p>
        </p:txBody>
      </p:sp>
      <p:sp>
        <p:nvSpPr>
          <p:cNvPr id="247" name="Google Shape;247;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62500" lnSpcReduction="20000"/>
          </a:bodyPr>
          <a:lstStyle/>
          <a:p>
            <a:pPr marL="450000" lvl="0" indent="-360000" algn="just" rtl="0">
              <a:spcBef>
                <a:spcPts val="0"/>
              </a:spcBef>
              <a:spcAft>
                <a:spcPts val="0"/>
              </a:spcAft>
              <a:buNone/>
            </a:pPr>
            <a:r>
              <a:rPr lang="hu" sz="1800">
                <a:latin typeface="Montserrat"/>
                <a:ea typeface="Montserrat"/>
                <a:cs typeface="Montserrat"/>
                <a:sym typeface="Montserrat"/>
              </a:rPr>
              <a:t>2.	Pp. (Polgári Perrendtartásról szóló 2016. évi CXXX. törvény) 325. § (1) bekezdés f) pont: “</a:t>
            </a:r>
            <a:r>
              <a:rPr lang="hu" sz="1800" i="1">
                <a:latin typeface="Montserrat"/>
                <a:ea typeface="Montserrat"/>
                <a:cs typeface="Montserrat"/>
                <a:sym typeface="Montserrat"/>
              </a:rPr>
              <a:t>[A teljes bizonyító erejű magánokirat]</a:t>
            </a:r>
            <a:endParaRPr sz="1800" i="1">
              <a:latin typeface="Montserrat"/>
              <a:ea typeface="Montserrat"/>
              <a:cs typeface="Montserrat"/>
              <a:sym typeface="Montserrat"/>
            </a:endParaRPr>
          </a:p>
          <a:p>
            <a:pPr marL="450000" lvl="0" indent="0" algn="just" rtl="0">
              <a:spcBef>
                <a:spcPts val="1200"/>
              </a:spcBef>
              <a:spcAft>
                <a:spcPts val="0"/>
              </a:spcAft>
              <a:buNone/>
            </a:pPr>
            <a:r>
              <a:rPr lang="hu" sz="1800" i="1">
                <a:latin typeface="Montserrat"/>
                <a:ea typeface="Montserrat"/>
                <a:cs typeface="Montserrat"/>
                <a:sym typeface="Montserrat"/>
              </a:rPr>
              <a:t>(1) Teljes bizonyító erejű a magánokirat, ha</a:t>
            </a:r>
            <a:endParaRPr sz="1800" i="1">
              <a:latin typeface="Montserrat"/>
              <a:ea typeface="Montserrat"/>
              <a:cs typeface="Montserrat"/>
              <a:sym typeface="Montserrat"/>
            </a:endParaRPr>
          </a:p>
          <a:p>
            <a:pPr marL="450000" lvl="0" indent="0" algn="just" rtl="0">
              <a:spcBef>
                <a:spcPts val="1200"/>
              </a:spcBef>
              <a:spcAft>
                <a:spcPts val="0"/>
              </a:spcAft>
              <a:buNone/>
            </a:pPr>
            <a:r>
              <a:rPr lang="hu" sz="1800" i="1">
                <a:latin typeface="Montserrat"/>
                <a:ea typeface="Montserrat"/>
                <a:cs typeface="Montserrat"/>
                <a:sym typeface="Montserrat"/>
              </a:rPr>
              <a:t>[...]</a:t>
            </a:r>
            <a:endParaRPr sz="1800" i="1">
              <a:latin typeface="Montserrat"/>
              <a:ea typeface="Montserrat"/>
              <a:cs typeface="Montserrat"/>
              <a:sym typeface="Montserrat"/>
            </a:endParaRPr>
          </a:p>
          <a:p>
            <a:pPr marL="450000" lvl="0" indent="0" algn="just" rtl="0">
              <a:spcBef>
                <a:spcPts val="1200"/>
              </a:spcBef>
              <a:spcAft>
                <a:spcPts val="0"/>
              </a:spcAft>
              <a:buNone/>
            </a:pPr>
            <a:r>
              <a:rPr lang="hu" sz="1800" i="1">
                <a:latin typeface="Montserrat"/>
                <a:ea typeface="Montserrat"/>
                <a:cs typeface="Montserrat"/>
                <a:sym typeface="Montserrat"/>
              </a:rPr>
              <a:t>f) </a:t>
            </a:r>
            <a:r>
              <a:rPr lang="hu" sz="1800" b="1" i="1">
                <a:latin typeface="Montserrat"/>
                <a:ea typeface="Montserrat"/>
                <a:cs typeface="Montserrat"/>
                <a:sym typeface="Montserrat"/>
              </a:rPr>
              <a:t>az elektronikus okiraton az aláíró a minősített vagy minősített tanúsítványon alapuló fokozott biztonságú elektronikus aláírását vagy bélyegzőjét helyezte el, és – amennyiben jogszabály úgy rendelkezik – azon időbélyegzőt helyez el</a:t>
            </a:r>
            <a:r>
              <a:rPr lang="hu" sz="1800" i="1">
                <a:latin typeface="Montserrat"/>
                <a:ea typeface="Montserrat"/>
                <a:cs typeface="Montserrat"/>
                <a:sym typeface="Montserrat"/>
              </a:rPr>
              <a:t>, [...].</a:t>
            </a:r>
            <a:endParaRPr sz="1800" i="1">
              <a:latin typeface="Montserrat"/>
              <a:ea typeface="Montserrat"/>
              <a:cs typeface="Montserrat"/>
              <a:sym typeface="Montserrat"/>
            </a:endParaRPr>
          </a:p>
          <a:p>
            <a:pPr marL="450000" lvl="0" indent="0" algn="just" rtl="0">
              <a:spcBef>
                <a:spcPts val="1200"/>
              </a:spcBef>
              <a:spcAft>
                <a:spcPts val="0"/>
              </a:spcAft>
              <a:buNone/>
            </a:pPr>
            <a:r>
              <a:rPr lang="hu" sz="1800" i="1">
                <a:latin typeface="Montserrat"/>
                <a:ea typeface="Montserrat"/>
                <a:cs typeface="Montserrat"/>
                <a:sym typeface="Montserrat"/>
              </a:rPr>
              <a:t>(3) A teljes bizonyító erejű magánokirat az ellenkező bizonyításáig teljes bizonyító erővel bizonyítja, hogy az okirat aláírója az abban foglalt nyilatkozatot megtette, illetve elfogadta vagy magára kötelezőnek ismerte el.</a:t>
            </a:r>
            <a:endParaRPr sz="1800" i="1">
              <a:latin typeface="Montserrat"/>
              <a:ea typeface="Montserrat"/>
              <a:cs typeface="Montserrat"/>
              <a:sym typeface="Montserrat"/>
            </a:endParaRPr>
          </a:p>
          <a:p>
            <a:pPr marL="450000" lvl="0" indent="0" algn="just" rtl="0">
              <a:spcBef>
                <a:spcPts val="1200"/>
              </a:spcBef>
              <a:spcAft>
                <a:spcPts val="1200"/>
              </a:spcAft>
              <a:buNone/>
            </a:pPr>
            <a:r>
              <a:rPr lang="hu" sz="1800" i="1">
                <a:latin typeface="Montserrat"/>
                <a:ea typeface="Montserrat"/>
                <a:cs typeface="Montserrat"/>
                <a:sym typeface="Montserrat"/>
              </a:rPr>
              <a:t>(4) A teljes bizonyító erejű magánokirat valódiságát csak akkor kell bizonyítani, ha azt az ellenfél kétségbe vonja, vagy a valódiság bizonyítását a bíróság szükségesnek találja.</a:t>
            </a:r>
            <a:r>
              <a:rPr lang="hu" sz="1800">
                <a:latin typeface="Montserrat"/>
                <a:ea typeface="Montserrat"/>
                <a:cs typeface="Montserrat"/>
                <a:sym typeface="Montserrat"/>
              </a:rPr>
              <a:t>”</a:t>
            </a: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2. Kapcsolódó szabályok III.- </a:t>
            </a:r>
            <a:r>
              <a:rPr lang="hu" sz="3000" b="1" i="1"/>
              <a:t>Hitelesség</a:t>
            </a:r>
            <a:endParaRPr/>
          </a:p>
        </p:txBody>
      </p:sp>
      <p:sp>
        <p:nvSpPr>
          <p:cNvPr id="253" name="Google Shape;253;p3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55000" lnSpcReduction="20000"/>
          </a:bodyPr>
          <a:lstStyle/>
          <a:p>
            <a:pPr marL="450000" lvl="0" indent="-360000" algn="just" rtl="0">
              <a:lnSpc>
                <a:spcPct val="100000"/>
              </a:lnSpc>
              <a:spcBef>
                <a:spcPts val="0"/>
              </a:spcBef>
              <a:spcAft>
                <a:spcPts val="0"/>
              </a:spcAft>
              <a:buNone/>
            </a:pPr>
            <a:r>
              <a:rPr lang="hu" sz="1800">
                <a:latin typeface="Montserrat"/>
                <a:ea typeface="Montserrat"/>
                <a:cs typeface="Montserrat"/>
                <a:sym typeface="Montserrat"/>
              </a:rPr>
              <a:t>3.	Vhr. (az elektronikus ügyintézés részletszabályairól szóló 451/2016. (XII. 19.) Korm. rendelet) 12. § </a:t>
            </a:r>
            <a:endParaRPr sz="1800">
              <a:latin typeface="Montserrat"/>
              <a:ea typeface="Montserrat"/>
              <a:cs typeface="Montserrat"/>
              <a:sym typeface="Montserrat"/>
            </a:endParaRPr>
          </a:p>
          <a:p>
            <a:pPr marL="450000" lvl="0" indent="-360000" algn="just" rtl="0">
              <a:lnSpc>
                <a:spcPct val="100000"/>
              </a:lnSpc>
              <a:spcBef>
                <a:spcPts val="0"/>
              </a:spcBef>
              <a:spcAft>
                <a:spcPts val="0"/>
              </a:spcAft>
              <a:buNone/>
            </a:pPr>
            <a:r>
              <a:rPr lang="hu" sz="1800">
                <a:latin typeface="Montserrat"/>
                <a:ea typeface="Montserrat"/>
                <a:cs typeface="Montserrat"/>
                <a:sym typeface="Montserrat"/>
              </a:rPr>
              <a:t>”</a:t>
            </a:r>
            <a:r>
              <a:rPr lang="hu" sz="1800" i="1">
                <a:latin typeface="Montserrat"/>
                <a:ea typeface="Montserrat"/>
                <a:cs typeface="Montserrat"/>
                <a:sym typeface="Montserrat"/>
              </a:rPr>
              <a:t>(1) Hiteles az elektronikus dokumentum, ha</a:t>
            </a:r>
            <a:endParaRPr sz="1800"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a)	</a:t>
            </a:r>
            <a:r>
              <a:rPr lang="hu" sz="1800" b="1" i="1">
                <a:latin typeface="Montserrat"/>
                <a:ea typeface="Montserrat"/>
                <a:cs typeface="Montserrat"/>
                <a:sym typeface="Montserrat"/>
              </a:rPr>
              <a:t>az teljes bizonyító erejű magánokiratnak minősül, és – ha jogszabály így rendelkezik – időbélyegzővel látták el,</a:t>
            </a:r>
            <a:endParaRPr sz="1800" b="1"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b)	a nyilatkozattevő vagy kiállító elektronikus ügyintézést biztosító szerv – illetve annak nevében kiadmányozásra jogosultjának – legalább fokozott biztonságú elektronikus aláírásával vagy bélyegzőjével és – ha jogszabály így rendelkezik – időbélyegzővel látták el,</a:t>
            </a:r>
            <a:endParaRPr sz="1800"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c)	iratérvényességi nyilvántartásban elhelyezték,</a:t>
            </a:r>
            <a:endParaRPr sz="1800"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d)	az aláíró vagy kiadmányozásra jogosult azt az azonosításra visszavezetett dokumentumhitelesítés szolgáltatással hitelesítette,</a:t>
            </a:r>
            <a:endParaRPr sz="1800"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e)	kizárólag az elektronikus ügyintézést biztosító szerv zárt informatikai rendszerében történő felhasználás esetén a szerv zárt informatikai rendszerében rögzítették, vagy</a:t>
            </a:r>
            <a:endParaRPr sz="1800" i="1">
              <a:latin typeface="Montserrat"/>
              <a:ea typeface="Montserrat"/>
              <a:cs typeface="Montserrat"/>
              <a:sym typeface="Montserrat"/>
            </a:endParaRPr>
          </a:p>
          <a:p>
            <a:pPr marL="540000" lvl="0" indent="-179999" algn="just" rtl="0">
              <a:lnSpc>
                <a:spcPct val="100000"/>
              </a:lnSpc>
              <a:spcBef>
                <a:spcPts val="0"/>
              </a:spcBef>
              <a:spcAft>
                <a:spcPts val="0"/>
              </a:spcAft>
              <a:buNone/>
            </a:pPr>
            <a:r>
              <a:rPr lang="hu" sz="1800" i="1">
                <a:latin typeface="Montserrat"/>
                <a:ea typeface="Montserrat"/>
                <a:cs typeface="Montserrat"/>
                <a:sym typeface="Montserrat"/>
              </a:rPr>
              <a:t>f)	jogszabályban meghatározott más módon hitelesítették.</a:t>
            </a:r>
            <a:endParaRPr sz="1800" i="1">
              <a:latin typeface="Montserrat"/>
              <a:ea typeface="Montserrat"/>
              <a:cs typeface="Montserrat"/>
              <a:sym typeface="Montserrat"/>
            </a:endParaRPr>
          </a:p>
          <a:p>
            <a:pPr marL="360000" lvl="0" indent="-270000" algn="just" rtl="0">
              <a:lnSpc>
                <a:spcPct val="100000"/>
              </a:lnSpc>
              <a:spcBef>
                <a:spcPts val="0"/>
              </a:spcBef>
              <a:spcAft>
                <a:spcPts val="0"/>
              </a:spcAft>
              <a:buNone/>
            </a:pPr>
            <a:r>
              <a:rPr lang="hu" sz="1800" i="1">
                <a:latin typeface="Montserrat"/>
                <a:ea typeface="Montserrat"/>
                <a:cs typeface="Montserrat"/>
                <a:sym typeface="Montserrat"/>
              </a:rPr>
              <a:t>(2)	Az (1) bekezdés szerint hitelesített elektronikus dokumentumba foglalt nyilatkozatról vélelmezni kell, hogy az a megtétele óta változatlan.</a:t>
            </a:r>
            <a:endParaRPr sz="1800" i="1">
              <a:latin typeface="Montserrat"/>
              <a:ea typeface="Montserrat"/>
              <a:cs typeface="Montserrat"/>
              <a:sym typeface="Montserrat"/>
            </a:endParaRPr>
          </a:p>
          <a:p>
            <a:pPr marL="360000" lvl="0" indent="-270000" algn="just" rtl="0">
              <a:lnSpc>
                <a:spcPct val="100000"/>
              </a:lnSpc>
              <a:spcBef>
                <a:spcPts val="0"/>
              </a:spcBef>
              <a:spcAft>
                <a:spcPts val="0"/>
              </a:spcAft>
              <a:buNone/>
            </a:pPr>
            <a:r>
              <a:rPr lang="hu" sz="1800" i="1">
                <a:latin typeface="Montserrat"/>
                <a:ea typeface="Montserrat"/>
                <a:cs typeface="Montserrat"/>
                <a:sym typeface="Montserrat"/>
              </a:rPr>
              <a:t>(3)	Az E-ügyintézési tv. 21/A. § (4) bekezdése szerinti esetben az ügyfél a beadványát digitalizálja, és azt az (1) bekezdés a) és d) pontja szerint hitelesíti.</a:t>
            </a:r>
            <a:endParaRPr sz="1800" i="1">
              <a:latin typeface="Montserrat"/>
              <a:ea typeface="Montserrat"/>
              <a:cs typeface="Montserrat"/>
              <a:sym typeface="Montserrat"/>
            </a:endParaRPr>
          </a:p>
          <a:p>
            <a:pPr marL="360000" lvl="0" indent="-270000" algn="just" rtl="0">
              <a:lnSpc>
                <a:spcPct val="100000"/>
              </a:lnSpc>
              <a:spcBef>
                <a:spcPts val="0"/>
              </a:spcBef>
              <a:spcAft>
                <a:spcPts val="0"/>
              </a:spcAft>
              <a:buNone/>
            </a:pPr>
            <a:r>
              <a:rPr lang="hu" sz="1800" i="1">
                <a:latin typeface="Montserrat"/>
                <a:ea typeface="Montserrat"/>
                <a:cs typeface="Montserrat"/>
                <a:sym typeface="Montserrat"/>
              </a:rPr>
              <a:t>(4)	Az (1) bekezdés b)–f) pontja szerint hiteles irat akkor közokirat, ha megfelel a törvényben meghatározott, a közokiratra vonatkozó további feltételeknek.</a:t>
            </a:r>
            <a:endParaRPr sz="1800" i="1">
              <a:latin typeface="Montserrat"/>
              <a:ea typeface="Montserrat"/>
              <a:cs typeface="Montserrat"/>
              <a:sym typeface="Montserrat"/>
            </a:endParaRPr>
          </a:p>
          <a:p>
            <a:pPr marL="360000" lvl="0" indent="-270000" algn="just" rtl="0">
              <a:lnSpc>
                <a:spcPct val="100000"/>
              </a:lnSpc>
              <a:spcBef>
                <a:spcPts val="0"/>
              </a:spcBef>
              <a:spcAft>
                <a:spcPts val="0"/>
              </a:spcAft>
              <a:buNone/>
            </a:pPr>
            <a:r>
              <a:rPr lang="hu" sz="1800" i="1">
                <a:latin typeface="Montserrat"/>
                <a:ea typeface="Montserrat"/>
                <a:cs typeface="Montserrat"/>
                <a:sym typeface="Montserrat"/>
              </a:rPr>
              <a:t>(5)	Törvény az (1) bekezdés b) pontjában foglalt esetben minősített vagy minősített tanúsítványon alapuló fokozott biztonságú elektronikus aláírást vagy bélyegzőt is megkövetelhet.”</a:t>
            </a:r>
            <a:endParaRPr sz="1800" i="1">
              <a:latin typeface="Montserrat"/>
              <a:ea typeface="Montserrat"/>
              <a:cs typeface="Montserrat"/>
              <a:sym typeface="Montserrat"/>
            </a:endParaRPr>
          </a:p>
          <a:p>
            <a:pPr marL="360000" lvl="0" indent="-270000" algn="just" rtl="0">
              <a:lnSpc>
                <a:spcPct val="100000"/>
              </a:lnSpc>
              <a:spcBef>
                <a:spcPts val="0"/>
              </a:spcBef>
              <a:spcAft>
                <a:spcPts val="0"/>
              </a:spcAft>
              <a:buNone/>
            </a:pPr>
            <a:r>
              <a:rPr lang="hu" sz="1800" b="1" i="1" u="sng">
                <a:latin typeface="Montserrat"/>
                <a:ea typeface="Montserrat"/>
                <a:cs typeface="Montserrat"/>
                <a:sym typeface="Montserrat"/>
              </a:rPr>
              <a:t>Hitelesség = az adott eljárásban nem vitatható annak érvényessége (csak polgári perben).</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romanUcPeriod"/>
            </a:pPr>
            <a:r>
              <a:rPr lang="hu"/>
              <a:t>Történeti áttekintés és jogszabályi háttér</a:t>
            </a:r>
            <a:endParaRPr/>
          </a:p>
        </p:txBody>
      </p:sp>
      <p:sp>
        <p:nvSpPr>
          <p:cNvPr id="141" name="Google Shape;141;p14"/>
          <p:cNvSpPr txBox="1">
            <a:spLocks noGrp="1"/>
          </p:cNvSpPr>
          <p:nvPr>
            <p:ph type="body" idx="1"/>
          </p:nvPr>
        </p:nvSpPr>
        <p:spPr>
          <a:xfrm>
            <a:off x="1146000" y="1044900"/>
            <a:ext cx="7680300" cy="38040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hu" sz="2400">
                <a:latin typeface="Montserrat"/>
                <a:ea typeface="Montserrat"/>
                <a:cs typeface="Montserrat"/>
                <a:sym typeface="Montserrat"/>
              </a:rPr>
              <a:t>1977. Az RSA algoritmus felfedezése</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1989. Az első szoftver, ami digitális aláírást használ (Lotus Notes 1.0)</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1999. AZ EURÓPAI PARLAMENT ÉS A TANÁCS 1999/93/EK IRÁNYELVE (1999. december 13.) az elektronikus aláírásra vonatkozó közösségi keretfeltételekről</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2000. ELECTRONIC SIGNATURES IN GLOBAL AND NATIONAL COMMERCE ACT (USA, 2000. június 30. / október 1.)</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2001. évi XXXV. törvény az elektronikus aláírásról</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2006. évi V. törvény a cégnyilvánosságról, a bírósági cégeljárásról és a végelszámolásról - kötelező elektronikus cégeljárás</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2014. AZ EURÓPAI PARLAMENT ÉS A TANÁCS 910/2014/EU RENDELETE (2014. július 23.) a belső piacon történő elektronikus tranzakciókhoz kapcsolódó elektronikus azonosításról és bizalmi szolgáltatásokról, valamint az 1999/93/EK irányelv hatályon kívül helyezéséről - </a:t>
            </a:r>
            <a:r>
              <a:rPr lang="hu" sz="2400" b="1">
                <a:latin typeface="Montserrat"/>
                <a:ea typeface="Montserrat"/>
                <a:cs typeface="Montserrat"/>
                <a:sym typeface="Montserrat"/>
              </a:rPr>
              <a:t>eIDAS</a:t>
            </a:r>
            <a:endParaRPr sz="2400" b="1">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2015. évi CCXXII. törvény az elektronikus ügyintézés és a bizalmi szolgáltatások általános szabályairól (2016. január 01.)</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2018. január 01. - gazdálkodó szervezetek kötelező elektronikus kapcsolattartása (451/2016. korm rendelet)</a:t>
            </a:r>
            <a:endParaRPr sz="2400">
              <a:latin typeface="Montserrat"/>
              <a:ea typeface="Montserrat"/>
              <a:cs typeface="Montserrat"/>
              <a:sym typeface="Montserrat"/>
            </a:endParaRPr>
          </a:p>
          <a:p>
            <a:pPr marL="0" lvl="0" indent="0" algn="l" rtl="0">
              <a:spcBef>
                <a:spcPts val="1200"/>
              </a:spcBef>
              <a:spcAft>
                <a:spcPts val="0"/>
              </a:spcAft>
              <a:buNone/>
            </a:pPr>
            <a:r>
              <a:rPr lang="hu" sz="2400">
                <a:latin typeface="Montserrat"/>
                <a:ea typeface="Montserrat"/>
                <a:cs typeface="Montserrat"/>
                <a:sym typeface="Montserrat"/>
              </a:rPr>
              <a:t>2024. május 20. - </a:t>
            </a:r>
            <a:r>
              <a:rPr lang="hu" sz="2400" b="1">
                <a:latin typeface="Montserrat"/>
                <a:ea typeface="Montserrat"/>
                <a:cs typeface="Montserrat"/>
                <a:sym typeface="Montserrat"/>
              </a:rPr>
              <a:t>eIDAS 2</a:t>
            </a:r>
            <a:r>
              <a:rPr lang="hu" sz="2400">
                <a:latin typeface="Montserrat"/>
                <a:ea typeface="Montserrat"/>
                <a:cs typeface="Montserrat"/>
                <a:sym typeface="Montserrat"/>
              </a:rPr>
              <a:t> (az eIDAS átfogó módosítása)</a:t>
            </a:r>
            <a:endParaRPr sz="2400">
              <a:latin typeface="Montserrat"/>
              <a:ea typeface="Montserrat"/>
              <a:cs typeface="Montserrat"/>
              <a:sym typeface="Montserrat"/>
            </a:endParaRPr>
          </a:p>
          <a:p>
            <a:pPr marL="0" lvl="0" indent="0" algn="l" rtl="0">
              <a:spcBef>
                <a:spcPts val="1200"/>
              </a:spcBef>
              <a:spcAft>
                <a:spcPts val="1200"/>
              </a:spcAft>
              <a:buNone/>
            </a:pPr>
            <a:r>
              <a:rPr lang="hu" sz="2400">
                <a:latin typeface="Montserrat"/>
                <a:ea typeface="Montserrat"/>
                <a:cs typeface="Montserrat"/>
                <a:sym typeface="Montserrat"/>
              </a:rPr>
              <a:t>2024. szeptember 01. - </a:t>
            </a:r>
            <a:r>
              <a:rPr lang="hu" sz="2400" b="1">
                <a:latin typeface="Montserrat"/>
                <a:ea typeface="Montserrat"/>
                <a:cs typeface="Montserrat"/>
                <a:sym typeface="Montserrat"/>
              </a:rPr>
              <a:t>Digitális Állampolgárság</a:t>
            </a:r>
            <a:r>
              <a:rPr lang="hu" sz="2400">
                <a:latin typeface="Montserrat"/>
                <a:ea typeface="Montserrat"/>
                <a:cs typeface="Montserrat"/>
                <a:sym typeface="Montserrat"/>
              </a:rPr>
              <a:t> (2023. évi CIII. törvény a digitális államról és a digitális szolgáltatások nyújtásának egyes szabályairól)</a:t>
            </a:r>
            <a:endParaRPr sz="24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2. Az elektronikus aláírások fajtái</a:t>
            </a:r>
            <a:endParaRPr/>
          </a:p>
        </p:txBody>
      </p:sp>
      <p:sp>
        <p:nvSpPr>
          <p:cNvPr id="259" name="Google Shape;259;p3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hu"/>
              <a:t> </a:t>
            </a:r>
            <a:endParaRPr/>
          </a:p>
        </p:txBody>
      </p:sp>
      <p:graphicFrame>
        <p:nvGraphicFramePr>
          <p:cNvPr id="260" name="Google Shape;260;p32"/>
          <p:cNvGraphicFramePr/>
          <p:nvPr/>
        </p:nvGraphicFramePr>
        <p:xfrm>
          <a:off x="1153050" y="1514575"/>
          <a:ext cx="3000000" cy="3000000"/>
        </p:xfrm>
        <a:graphic>
          <a:graphicData uri="http://schemas.openxmlformats.org/drawingml/2006/table">
            <a:tbl>
              <a:tblPr>
                <a:noFill/>
                <a:tableStyleId>{39532CAF-44B3-46AF-AFD4-CD5C146BD666}</a:tableStyleId>
              </a:tblPr>
              <a:tblGrid>
                <a:gridCol w="1367125">
                  <a:extLst>
                    <a:ext uri="{9D8B030D-6E8A-4147-A177-3AD203B41FA5}">
                      <a16:colId xmlns:a16="http://schemas.microsoft.com/office/drawing/2014/main" val="20000"/>
                    </a:ext>
                  </a:extLst>
                </a:gridCol>
                <a:gridCol w="885625">
                  <a:extLst>
                    <a:ext uri="{9D8B030D-6E8A-4147-A177-3AD203B41FA5}">
                      <a16:colId xmlns:a16="http://schemas.microsoft.com/office/drawing/2014/main" val="20001"/>
                    </a:ext>
                  </a:extLst>
                </a:gridCol>
                <a:gridCol w="808575">
                  <a:extLst>
                    <a:ext uri="{9D8B030D-6E8A-4147-A177-3AD203B41FA5}">
                      <a16:colId xmlns:a16="http://schemas.microsoft.com/office/drawing/2014/main" val="20002"/>
                    </a:ext>
                  </a:extLst>
                </a:gridCol>
                <a:gridCol w="697825">
                  <a:extLst>
                    <a:ext uri="{9D8B030D-6E8A-4147-A177-3AD203B41FA5}">
                      <a16:colId xmlns:a16="http://schemas.microsoft.com/office/drawing/2014/main" val="20003"/>
                    </a:ext>
                  </a:extLst>
                </a:gridCol>
                <a:gridCol w="847025">
                  <a:extLst>
                    <a:ext uri="{9D8B030D-6E8A-4147-A177-3AD203B41FA5}">
                      <a16:colId xmlns:a16="http://schemas.microsoft.com/office/drawing/2014/main" val="20004"/>
                    </a:ext>
                  </a:extLst>
                </a:gridCol>
                <a:gridCol w="1078275">
                  <a:extLst>
                    <a:ext uri="{9D8B030D-6E8A-4147-A177-3AD203B41FA5}">
                      <a16:colId xmlns:a16="http://schemas.microsoft.com/office/drawing/2014/main" val="20005"/>
                    </a:ext>
                  </a:extLst>
                </a:gridCol>
                <a:gridCol w="933775">
                  <a:extLst>
                    <a:ext uri="{9D8B030D-6E8A-4147-A177-3AD203B41FA5}">
                      <a16:colId xmlns:a16="http://schemas.microsoft.com/office/drawing/2014/main" val="20006"/>
                    </a:ext>
                  </a:extLst>
                </a:gridCol>
                <a:gridCol w="981925">
                  <a:extLst>
                    <a:ext uri="{9D8B030D-6E8A-4147-A177-3AD203B41FA5}">
                      <a16:colId xmlns:a16="http://schemas.microsoft.com/office/drawing/2014/main" val="20007"/>
                    </a:ext>
                  </a:extLst>
                </a:gridCol>
              </a:tblGrid>
              <a:tr h="381000">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Típus</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Írásbeli?</a:t>
                      </a:r>
                      <a:endParaRPr sz="800" b="1"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(Ptk. 6:7. §)</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Teljes bizonyító erejű?</a:t>
                      </a:r>
                      <a:endParaRPr sz="800" b="1"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(Pp. 325. §)</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Hiteles?</a:t>
                      </a:r>
                      <a:endParaRPr sz="800" b="1">
                        <a:solidFill>
                          <a:schemeClr val="lt1"/>
                        </a:solidFill>
                        <a:latin typeface="Montserrat"/>
                        <a:ea typeface="Montserrat"/>
                        <a:cs typeface="Montserrat"/>
                        <a:sym typeface="Montserrat"/>
                      </a:endParaRPr>
                    </a:p>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(Vhr.12. §)</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Cégeljárásra alkalmas?</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Ingatlan-nyilvántartási eljárásra alkalmas?</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Elektronikus magánokirat létrehozására alkalmas?</a:t>
                      </a:r>
                      <a:endParaRPr sz="800" b="1">
                        <a:solidFill>
                          <a:schemeClr val="lt1"/>
                        </a:solidFill>
                        <a:latin typeface="Montserrat"/>
                        <a:ea typeface="Montserrat"/>
                        <a:cs typeface="Montserrat"/>
                        <a:sym typeface="Montserrat"/>
                      </a:endParaRPr>
                    </a:p>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r>
                        <a:rPr lang="hu" sz="800" b="1">
                          <a:solidFill>
                            <a:schemeClr val="lt1"/>
                          </a:solidFill>
                          <a:latin typeface="Montserrat"/>
                          <a:ea typeface="Montserrat"/>
                          <a:cs typeface="Montserrat"/>
                          <a:sym typeface="Montserrat"/>
                        </a:rPr>
                        <a:t>DÁP</a:t>
                      </a:r>
                      <a:r>
                        <a:rPr lang="hu" sz="800" b="1" u="none" strike="noStrike" cap="none">
                          <a:solidFill>
                            <a:schemeClr val="lt1"/>
                          </a:solidFill>
                          <a:latin typeface="Montserrat"/>
                          <a:ea typeface="Montserrat"/>
                          <a:cs typeface="Montserrat"/>
                          <a:sym typeface="Montserrat"/>
                        </a:rPr>
                        <a:t>tv. 10</a:t>
                      </a:r>
                      <a:r>
                        <a:rPr lang="hu" sz="800" b="1">
                          <a:solidFill>
                            <a:schemeClr val="lt1"/>
                          </a:solidFill>
                          <a:latin typeface="Montserrat"/>
                          <a:ea typeface="Montserrat"/>
                          <a:cs typeface="Montserrat"/>
                          <a:sym typeface="Montserrat"/>
                        </a:rPr>
                        <a:t>9</a:t>
                      </a:r>
                      <a:r>
                        <a:rPr lang="hu" sz="800" b="1" u="none" strike="noStrike" cap="none">
                          <a:solidFill>
                            <a:schemeClr val="lt1"/>
                          </a:solidFill>
                          <a:latin typeface="Montserrat"/>
                          <a:ea typeface="Montserrat"/>
                          <a:cs typeface="Montserrat"/>
                          <a:sym typeface="Montserrat"/>
                        </a:rPr>
                        <a:t>. §)</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Azonos joghatás az EU minden tagállamában?</a:t>
                      </a:r>
                      <a:endParaRPr sz="800" b="1">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381000">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Egyszerű elektronikus aláírás (SeS)</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Fokozott biztonságú elektronikus aláírás (AeS)</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Clr>
                          <a:srgbClr val="000000"/>
                        </a:buClr>
                        <a:buSzPts val="1400"/>
                        <a:buFont typeface="Arial"/>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66666"/>
                    </a:solidFill>
                  </a:tcPr>
                </a:tc>
                <a:extLst>
                  <a:ext uri="{0D108BD9-81ED-4DB2-BD59-A6C34878D82A}">
                    <a16:rowId xmlns:a16="http://schemas.microsoft.com/office/drawing/2014/main" val="10002"/>
                  </a:ext>
                </a:extLst>
              </a:tr>
              <a:tr h="381000">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Minősített tanúsítványon alapuló fokozott biztonságú ea.</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16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Clr>
                          <a:srgbClr val="000000"/>
                        </a:buClr>
                        <a:buSzPts val="1400"/>
                        <a:buFont typeface="Arial"/>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F9000"/>
                    </a:solidFill>
                  </a:tcPr>
                </a:tc>
                <a:extLst>
                  <a:ext uri="{0D108BD9-81ED-4DB2-BD59-A6C34878D82A}">
                    <a16:rowId xmlns:a16="http://schemas.microsoft.com/office/drawing/2014/main" val="10003"/>
                  </a:ext>
                </a:extLst>
              </a:tr>
              <a:tr h="381000">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Minősített elektronikus aláírás (QeS)</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marR="0" lvl="0" indent="0" algn="ctr" rtl="0">
                        <a:spcBef>
                          <a:spcPts val="0"/>
                        </a:spcBef>
                        <a:spcAft>
                          <a:spcPts val="0"/>
                        </a:spcAft>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marR="0" lvl="0" indent="0" algn="ctr" rtl="0">
                        <a:spcBef>
                          <a:spcPts val="0"/>
                        </a:spcBef>
                        <a:spcAft>
                          <a:spcPts val="0"/>
                        </a:spcAft>
                        <a:buClr>
                          <a:srgbClr val="000000"/>
                        </a:buClr>
                        <a:buSzPts val="1400"/>
                        <a:buFont typeface="Arial"/>
                        <a:buNone/>
                      </a:pPr>
                      <a:r>
                        <a:rPr lang="hu" sz="800" u="none" strike="noStrike" cap="none">
                          <a:solidFill>
                            <a:schemeClr val="lt1"/>
                          </a:solidFill>
                          <a:latin typeface="Montserrat"/>
                          <a:ea typeface="Montserrat"/>
                          <a:cs typeface="Montserrat"/>
                          <a:sym typeface="Montserrat"/>
                        </a:rPr>
                        <a:t>időbélyeggel</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Clr>
                          <a:srgbClr val="000000"/>
                        </a:buClr>
                        <a:buFont typeface="Arial"/>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8761D"/>
                    </a:solidFill>
                  </a:tcPr>
                </a:tc>
                <a:extLst>
                  <a:ext uri="{0D108BD9-81ED-4DB2-BD59-A6C34878D82A}">
                    <a16:rowId xmlns:a16="http://schemas.microsoft.com/office/drawing/2014/main" val="10004"/>
                  </a:ext>
                </a:extLst>
              </a:tr>
              <a:tr h="381000">
                <a:tc>
                  <a:txBody>
                    <a:bodyPr/>
                    <a:lstStyle/>
                    <a:p>
                      <a:pPr marL="0" marR="0" lvl="0" indent="0" algn="ctr" rtl="0">
                        <a:spcBef>
                          <a:spcPts val="0"/>
                        </a:spcBef>
                        <a:spcAft>
                          <a:spcPts val="0"/>
                        </a:spcAft>
                        <a:buClr>
                          <a:srgbClr val="000000"/>
                        </a:buClr>
                        <a:buSzPts val="1400"/>
                        <a:buFont typeface="Arial"/>
                        <a:buNone/>
                      </a:pPr>
                      <a:r>
                        <a:rPr lang="hu" sz="800" u="none" strike="noStrike" cap="none">
                          <a:solidFill>
                            <a:schemeClr val="lt1"/>
                          </a:solidFill>
                          <a:latin typeface="Montserrat"/>
                          <a:ea typeface="Montserrat"/>
                          <a:cs typeface="Montserrat"/>
                          <a:sym typeface="Montserrat"/>
                        </a:rPr>
                        <a:t>AVDH</a:t>
                      </a:r>
                      <a:endParaRPr sz="800" u="none" strike="noStrike" cap="none">
                        <a:solidFill>
                          <a:schemeClr val="lt1"/>
                        </a:solidFill>
                        <a:latin typeface="Montserrat"/>
                        <a:ea typeface="Montserrat"/>
                        <a:cs typeface="Montserrat"/>
                        <a:sym typeface="Montserrat"/>
                      </a:endParaRPr>
                    </a:p>
                    <a:p>
                      <a:pPr marL="0" marR="0" lvl="0" indent="0" algn="ctr" rtl="0">
                        <a:spcBef>
                          <a:spcPts val="0"/>
                        </a:spcBef>
                        <a:spcAft>
                          <a:spcPts val="0"/>
                        </a:spcAft>
                        <a:buClr>
                          <a:srgbClr val="000000"/>
                        </a:buClr>
                        <a:buSzPts val="1400"/>
                        <a:buFont typeface="Arial"/>
                        <a:buNone/>
                      </a:pPr>
                      <a:r>
                        <a:rPr lang="hu" sz="800">
                          <a:solidFill>
                            <a:schemeClr val="lt1"/>
                          </a:solidFill>
                          <a:latin typeface="Montserrat"/>
                          <a:ea typeface="Montserrat"/>
                          <a:cs typeface="Montserrat"/>
                          <a:sym typeface="Montserrat"/>
                        </a:rPr>
                        <a:t>(2024. december 31-ig!)</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lvl="0" indent="0" algn="ctr" rtl="0">
                        <a:spcBef>
                          <a:spcPts val="0"/>
                        </a:spcBef>
                        <a:spcAft>
                          <a:spcPts val="0"/>
                        </a:spcAft>
                        <a:buClr>
                          <a:srgbClr val="000000"/>
                        </a:buClr>
                        <a:buFont typeface="Arial"/>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lvl="0" indent="0" algn="ctr" rtl="0">
                        <a:spcBef>
                          <a:spcPts val="0"/>
                        </a:spcBef>
                        <a:spcAft>
                          <a:spcPts val="0"/>
                        </a:spcAft>
                        <a:buClr>
                          <a:srgbClr val="000000"/>
                        </a:buClr>
                        <a:buFont typeface="Arial"/>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lvl="0" indent="0" algn="ctr" rtl="0">
                        <a:spcBef>
                          <a:spcPts val="0"/>
                        </a:spcBef>
                        <a:spcAft>
                          <a:spcPts val="0"/>
                        </a:spcAft>
                        <a:buClr>
                          <a:srgbClr val="000000"/>
                        </a:buClr>
                        <a:buFont typeface="Arial"/>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marR="0" lvl="0" indent="0" algn="ctr" rtl="0">
                        <a:spcBef>
                          <a:spcPts val="0"/>
                        </a:spcBef>
                        <a:spcAft>
                          <a:spcPts val="0"/>
                        </a:spcAft>
                        <a:buClr>
                          <a:srgbClr val="000000"/>
                        </a:buClr>
                        <a:buSzPts val="1400"/>
                        <a:buFont typeface="Arial"/>
                        <a:buNone/>
                      </a:pPr>
                      <a:r>
                        <a:rPr lang="hu" sz="800" u="none" strike="noStrike" cap="none">
                          <a:solidFill>
                            <a:schemeClr val="lt1"/>
                          </a:solidFill>
                          <a:latin typeface="Montserrat"/>
                          <a:ea typeface="Montserrat"/>
                          <a:cs typeface="Montserrat"/>
                          <a:sym typeface="Montserrat"/>
                        </a:rPr>
                        <a:t>Nehézkesen, de igen</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hu" sz="800" i="0" u="none" strike="noStrike" cap="none">
                          <a:solidFill>
                            <a:schemeClr val="lt1"/>
                          </a:solidFill>
                          <a:latin typeface="Montserrat"/>
                          <a:ea typeface="Montserrat"/>
                          <a:cs typeface="Montserrat"/>
                          <a:sym typeface="Montserrat"/>
                        </a:rPr>
                        <a:t>Nehézkesen,</a:t>
                      </a:r>
                      <a:endParaRPr sz="80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hu" sz="800" i="0" u="none" strike="noStrike" cap="none">
                          <a:solidFill>
                            <a:schemeClr val="lt1"/>
                          </a:solidFill>
                          <a:latin typeface="Montserrat"/>
                          <a:ea typeface="Montserrat"/>
                          <a:cs typeface="Montserrat"/>
                          <a:sym typeface="Montserrat"/>
                        </a:rPr>
                        <a:t>de igen</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lvl="0" indent="0" algn="ctr" rtl="0">
                        <a:spcBef>
                          <a:spcPts val="0"/>
                        </a:spcBef>
                        <a:spcAft>
                          <a:spcPts val="0"/>
                        </a:spcAft>
                        <a:buClr>
                          <a:srgbClr val="000000"/>
                        </a:buClr>
                        <a:buFont typeface="Arial"/>
                        <a:buNone/>
                      </a:pPr>
                      <a:r>
                        <a:rPr lang="hu" sz="1600">
                          <a:solidFill>
                            <a:schemeClr val="lt1"/>
                          </a:solidFill>
                          <a:latin typeface="Montserrat"/>
                          <a:ea typeface="Montserrat"/>
                          <a:cs typeface="Montserrat"/>
                          <a:sym typeface="Montserrat"/>
                        </a:rPr>
                        <a:t>✔</a:t>
                      </a:r>
                      <a:endParaRPr sz="800" u="none" strike="noStrike" cap="none">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tc>
                  <a:txBody>
                    <a:bodyPr/>
                    <a:lstStyle/>
                    <a:p>
                      <a:pPr marL="0" marR="0" lvl="0" indent="0" algn="ctr" rtl="0">
                        <a:spcBef>
                          <a:spcPts val="0"/>
                        </a:spcBef>
                        <a:spcAft>
                          <a:spcPts val="0"/>
                        </a:spcAft>
                        <a:buClr>
                          <a:srgbClr val="000000"/>
                        </a:buClr>
                        <a:buSzPts val="1400"/>
                        <a:buFont typeface="Arial"/>
                        <a:buNone/>
                      </a:pPr>
                      <a:r>
                        <a:rPr lang="hu" sz="800" b="1" u="none" strike="noStrike" cap="none">
                          <a:solidFill>
                            <a:schemeClr val="lt1"/>
                          </a:solidFill>
                          <a:latin typeface="Montserrat"/>
                          <a:ea typeface="Montserrat"/>
                          <a:cs typeface="Montserrat"/>
                          <a:sym typeface="Montserrat"/>
                        </a:rPr>
                        <a:t>-</a:t>
                      </a:r>
                      <a:endParaRPr sz="800">
                        <a:solidFill>
                          <a:schemeClr val="lt1"/>
                        </a:solidFill>
                        <a:latin typeface="Montserrat"/>
                        <a:ea typeface="Montserrat"/>
                        <a:cs typeface="Montserrat"/>
                        <a:sym typeface="Montserrat"/>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00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2. Elektronikus aláírás és bélyegző</a:t>
            </a:r>
            <a:endParaRPr/>
          </a:p>
        </p:txBody>
      </p:sp>
      <p:sp>
        <p:nvSpPr>
          <p:cNvPr id="266" name="Google Shape;266;p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lnSpcReduction="10000"/>
          </a:bodyPr>
          <a:lstStyle/>
          <a:p>
            <a:pPr marL="0" lvl="0" indent="0" algn="just" rtl="0">
              <a:spcBef>
                <a:spcPts val="0"/>
              </a:spcBef>
              <a:spcAft>
                <a:spcPts val="0"/>
              </a:spcAft>
              <a:buNone/>
            </a:pPr>
            <a:r>
              <a:rPr lang="hu" sz="1800" b="1">
                <a:latin typeface="Montserrat"/>
                <a:ea typeface="Montserrat"/>
                <a:cs typeface="Montserrat"/>
                <a:sym typeface="Montserrat"/>
              </a:rPr>
              <a:t>Elektronikus aláírása természetes</a:t>
            </a:r>
            <a:r>
              <a:rPr lang="hu" sz="1800">
                <a:latin typeface="Montserrat"/>
                <a:ea typeface="Montserrat"/>
                <a:cs typeface="Montserrat"/>
                <a:sym typeface="Montserrat"/>
              </a:rPr>
              <a:t> (“magán-”) </a:t>
            </a:r>
            <a:r>
              <a:rPr lang="hu" sz="1800" b="1">
                <a:latin typeface="Montserrat"/>
                <a:ea typeface="Montserrat"/>
                <a:cs typeface="Montserrat"/>
                <a:sym typeface="Montserrat"/>
              </a:rPr>
              <a:t>személynek</a:t>
            </a:r>
            <a:r>
              <a:rPr lang="hu" sz="1800">
                <a:latin typeface="Montserrat"/>
                <a:ea typeface="Montserrat"/>
                <a:cs typeface="Montserrat"/>
                <a:sym typeface="Montserrat"/>
              </a:rPr>
              <a:t> (“embernek”) </a:t>
            </a:r>
            <a:r>
              <a:rPr lang="hu" sz="1800" b="1">
                <a:latin typeface="Montserrat"/>
                <a:ea typeface="Montserrat"/>
                <a:cs typeface="Montserrat"/>
                <a:sym typeface="Montserrat"/>
              </a:rPr>
              <a:t>lehet</a:t>
            </a:r>
            <a:r>
              <a:rPr lang="hu" sz="1800">
                <a:latin typeface="Montserrat"/>
                <a:ea typeface="Montserrat"/>
                <a:cs typeface="Montserrat"/>
                <a:sym typeface="Montserrat"/>
              </a:rPr>
              <a:t>,</a:t>
            </a:r>
            <a:endParaRPr sz="1800">
              <a:latin typeface="Montserrat"/>
              <a:ea typeface="Montserrat"/>
              <a:cs typeface="Montserrat"/>
              <a:sym typeface="Montserrat"/>
            </a:endParaRPr>
          </a:p>
          <a:p>
            <a:pPr marL="0" lvl="0" indent="0" algn="just" rtl="0">
              <a:spcBef>
                <a:spcPts val="1200"/>
              </a:spcBef>
              <a:spcAft>
                <a:spcPts val="0"/>
              </a:spcAft>
              <a:buNone/>
            </a:pPr>
            <a:r>
              <a:rPr lang="hu" sz="1800" b="1">
                <a:latin typeface="Montserrat"/>
                <a:ea typeface="Montserrat"/>
                <a:cs typeface="Montserrat"/>
                <a:sym typeface="Montserrat"/>
              </a:rPr>
              <a:t>Elektronikus bélyegzője jogi személynek</a:t>
            </a:r>
            <a:r>
              <a:rPr lang="hu" sz="1800">
                <a:latin typeface="Montserrat"/>
                <a:ea typeface="Montserrat"/>
                <a:cs typeface="Montserrat"/>
                <a:sym typeface="Montserrat"/>
              </a:rPr>
              <a:t> (nem keverendő össze az időbélyeg/ző/vel!).</a:t>
            </a:r>
            <a:endParaRPr sz="1800">
              <a:latin typeface="Montserrat"/>
              <a:ea typeface="Montserrat"/>
              <a:cs typeface="Montserrat"/>
              <a:sym typeface="Montserrat"/>
            </a:endParaRPr>
          </a:p>
          <a:p>
            <a:pPr marL="0" lvl="0" indent="0" algn="just" rtl="0">
              <a:spcBef>
                <a:spcPts val="1200"/>
              </a:spcBef>
              <a:spcAft>
                <a:spcPts val="0"/>
              </a:spcAft>
              <a:buNone/>
            </a:pPr>
            <a:r>
              <a:rPr lang="hu" sz="1800">
                <a:latin typeface="Montserrat"/>
                <a:ea typeface="Montserrat"/>
                <a:cs typeface="Montserrat"/>
                <a:sym typeface="Montserrat"/>
              </a:rPr>
              <a:t>Ahol valamely jogszabály elektronikus aláírást vagy elektronikusan aláírt dokumentumot említ, azon kifejezett eltérő rendelkezés hiányában elektronikus bélyegzőt vagy elektronikus bélyegzővel ellátott dokumentumot is érteni kell. (azaz a kettő egyenértékű - DÁPtv. 103. § (2))</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De bélyegző cégjegyzésre nem használható (mivel a képviselő személye nem azonosítható vele, vö. Ptk. 3:116. § (1))!</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2. Időbélyeg(ző)</a:t>
            </a:r>
            <a:endParaRPr/>
          </a:p>
        </p:txBody>
      </p:sp>
      <p:sp>
        <p:nvSpPr>
          <p:cNvPr id="272" name="Google Shape;272;p3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20000"/>
          </a:bodyPr>
          <a:lstStyle/>
          <a:p>
            <a:pPr marL="0" lvl="0" indent="0" algn="just" rtl="0">
              <a:spcBef>
                <a:spcPts val="0"/>
              </a:spcBef>
              <a:spcAft>
                <a:spcPts val="0"/>
              </a:spcAft>
              <a:buNone/>
            </a:pPr>
            <a:r>
              <a:rPr lang="hu" sz="1800">
                <a:latin typeface="Montserrat"/>
                <a:ea typeface="Montserrat"/>
                <a:cs typeface="Montserrat"/>
                <a:sym typeface="Montserrat"/>
              </a:rPr>
              <a:t>„elektronikus időbélyegző”: olyan elektronikus adatok, amelyek más elektronikus adatokat egy adott időponthoz kötnek, amivel igazolják, hogy utóbbi adatok léteztek az adott időpontban;</a:t>
            </a:r>
            <a:endParaRPr sz="1800">
              <a:latin typeface="Montserrat"/>
              <a:ea typeface="Montserrat"/>
              <a:cs typeface="Montserrat"/>
              <a:sym typeface="Montserrat"/>
            </a:endParaRPr>
          </a:p>
          <a:p>
            <a:pPr marL="457200" lvl="0" indent="-342900" algn="just" rtl="0">
              <a:spcBef>
                <a:spcPts val="1200"/>
              </a:spcBef>
              <a:spcAft>
                <a:spcPts val="0"/>
              </a:spcAft>
              <a:buSzPts val="1800"/>
              <a:buFont typeface="Montserrat"/>
              <a:buChar char="-"/>
            </a:pPr>
            <a:r>
              <a:rPr lang="hu" sz="1800">
                <a:latin typeface="Montserrat"/>
                <a:ea typeface="Montserrat"/>
                <a:cs typeface="Montserrat"/>
                <a:sym typeface="Montserrat"/>
              </a:rPr>
              <a:t>azaz az időbélyeg - ha minősített - hitelesen igazolja egy aláírás létrehozásának és/vagy egy dokumentum létezésének időpontját.</a:t>
            </a:r>
            <a:endParaRPr sz="1800">
              <a:latin typeface="Montserrat"/>
              <a:ea typeface="Montserrat"/>
              <a:cs typeface="Montserrat"/>
              <a:sym typeface="Montserrat"/>
            </a:endParaRPr>
          </a:p>
          <a:p>
            <a:pPr marL="457200" lvl="0" indent="-342900" algn="just" rtl="0">
              <a:spcBef>
                <a:spcPts val="0"/>
              </a:spcBef>
              <a:spcAft>
                <a:spcPts val="0"/>
              </a:spcAft>
              <a:buSzPts val="1800"/>
              <a:buFont typeface="Montserrat"/>
              <a:buChar char="-"/>
            </a:pPr>
            <a:r>
              <a:rPr lang="hu" sz="1800">
                <a:latin typeface="Montserrat"/>
                <a:ea typeface="Montserrat"/>
                <a:cs typeface="Montserrat"/>
                <a:sym typeface="Montserrat"/>
              </a:rPr>
              <a:t>nem az aláíró számítógépének órája adja, hanem a bizalmi szolgáltató igazolja.</a:t>
            </a:r>
            <a:endParaRPr>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2. Elektronikus ellenjegyzés</a:t>
            </a:r>
            <a:endParaRPr/>
          </a:p>
        </p:txBody>
      </p:sp>
      <p:sp>
        <p:nvSpPr>
          <p:cNvPr id="278" name="Google Shape;278;p3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47500"/>
          </a:bodyPr>
          <a:lstStyle/>
          <a:p>
            <a:pPr marL="0" lvl="0" indent="0" algn="just" rtl="0">
              <a:lnSpc>
                <a:spcPct val="100000"/>
              </a:lnSpc>
              <a:spcBef>
                <a:spcPts val="0"/>
              </a:spcBef>
              <a:spcAft>
                <a:spcPts val="0"/>
              </a:spcAft>
              <a:buNone/>
            </a:pPr>
            <a:r>
              <a:rPr lang="hu" sz="1800">
                <a:latin typeface="Montserrat"/>
                <a:ea typeface="Montserrat"/>
                <a:cs typeface="Montserrat"/>
                <a:sym typeface="Montserrat"/>
              </a:rPr>
              <a:t>Üttv. 43. § (1)  Az ügyvéd és a kamarai jogtanácsos (ezen alcím alkalmazásában a továbbiakban együtt: ügyvéd) az általa szerkesztett, továbbá ügyvédi irodája, helyettese, vagy az ügyvédi tevékenység általa alkalmazott gyakorlója, valamint a kamarai jogtanácsos ügyfelének a kamarai szabályzatban meghatározott követelményeknek megfelelő munkavállalója által szerkesztett és az ügyvéd által szakmailag jóváhagyott okiratot ellenjegyezheti.</a:t>
            </a:r>
            <a:endParaRPr sz="1800">
              <a:latin typeface="Montserrat"/>
              <a:ea typeface="Montserrat"/>
              <a:cs typeface="Montserrat"/>
              <a:sym typeface="Montserrat"/>
            </a:endParaRPr>
          </a:p>
          <a:p>
            <a:pPr marL="0" lvl="0" indent="0" algn="just" rtl="0">
              <a:lnSpc>
                <a:spcPct val="100000"/>
              </a:lnSpc>
              <a:spcBef>
                <a:spcPts val="0"/>
              </a:spcBef>
              <a:spcAft>
                <a:spcPts val="0"/>
              </a:spcAft>
              <a:buNone/>
            </a:pPr>
            <a:r>
              <a:rPr lang="hu" sz="1800">
                <a:latin typeface="Montserrat"/>
                <a:ea typeface="Montserrat"/>
                <a:cs typeface="Montserrat"/>
                <a:sym typeface="Montserrat"/>
              </a:rPr>
              <a:t>(2) Az ellenjegyzett okiratot – jogszabály eltérő rendelkezése hiányában –</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több oldalból álló okirat esetén folyamatos oldalszámozással kell ellátni,</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papíralapú okirat esetén annak minden oldalán a feleknek vagy arra az okiratban meghatalmazott félnek kézjegyével kell ellátnia,</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a feleknek alá kell írniuk,</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az ellenjegyző ügyvédnek a neve, a kamarai azonosító száma, az ellenjegyzés ténye, továbbá az ellenjegyzés helye és időpontja feltüntetése mellett alá kell írnia.</a:t>
            </a:r>
            <a:endParaRPr sz="1800">
              <a:latin typeface="Montserrat"/>
              <a:ea typeface="Montserrat"/>
              <a:cs typeface="Montserrat"/>
              <a:sym typeface="Montserrat"/>
            </a:endParaRPr>
          </a:p>
          <a:p>
            <a:pPr marL="0" lvl="0" indent="0" algn="just" rtl="0">
              <a:lnSpc>
                <a:spcPct val="100000"/>
              </a:lnSpc>
              <a:spcBef>
                <a:spcPts val="0"/>
              </a:spcBef>
              <a:spcAft>
                <a:spcPts val="0"/>
              </a:spcAft>
              <a:buNone/>
            </a:pPr>
            <a:r>
              <a:rPr lang="hu" sz="1800">
                <a:latin typeface="Montserrat"/>
                <a:ea typeface="Montserrat"/>
                <a:cs typeface="Montserrat"/>
                <a:sym typeface="Montserrat"/>
              </a:rPr>
              <a:t>(2a)  Elektronikus okirat esetében a (2) bekezdés c) pontja szerinti aláírás történhet</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a fél minősített vagy minősített tanúsítványon alapuló fokozott biztonságú elektronikus aláírásának elhelyezésével,</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a fél által azonosításra visszavezetett dokumentumhitelesítés szolgáltatással való hitelesítéssel, vagy</a:t>
            </a:r>
            <a:endParaRPr sz="1800">
              <a:latin typeface="Montserrat"/>
              <a:ea typeface="Montserrat"/>
              <a:cs typeface="Montserrat"/>
              <a:sym typeface="Montserrat"/>
            </a:endParaRPr>
          </a:p>
          <a:p>
            <a:pPr marL="457200" lvl="0" indent="-282892" algn="just" rtl="0">
              <a:lnSpc>
                <a:spcPct val="100000"/>
              </a:lnSpc>
              <a:spcBef>
                <a:spcPts val="0"/>
              </a:spcBef>
              <a:spcAft>
                <a:spcPts val="0"/>
              </a:spcAft>
              <a:buSzPct val="100000"/>
              <a:buFont typeface="Montserrat"/>
              <a:buAutoNum type="alphaLcParenR"/>
            </a:pPr>
            <a:r>
              <a:rPr lang="hu" sz="1800">
                <a:latin typeface="Montserrat"/>
                <a:ea typeface="Montserrat"/>
                <a:cs typeface="Montserrat"/>
                <a:sym typeface="Montserrat"/>
              </a:rPr>
              <a:t>a polgári perrendtartásról szóló 2016. évi CXXX. törvény 325. § (1) bekezdés h) pontja szerinti szolgáltatással.</a:t>
            </a:r>
            <a:endParaRPr sz="1800">
              <a:latin typeface="Montserrat"/>
              <a:ea typeface="Montserrat"/>
              <a:cs typeface="Montserrat"/>
              <a:sym typeface="Montserrat"/>
            </a:endParaRPr>
          </a:p>
          <a:p>
            <a:pPr marL="0" lvl="0" indent="0" algn="just" rtl="0">
              <a:lnSpc>
                <a:spcPct val="100000"/>
              </a:lnSpc>
              <a:spcBef>
                <a:spcPts val="0"/>
              </a:spcBef>
              <a:spcAft>
                <a:spcPts val="0"/>
              </a:spcAft>
              <a:buNone/>
            </a:pPr>
            <a:r>
              <a:rPr lang="hu" sz="1800">
                <a:latin typeface="Montserrat"/>
                <a:ea typeface="Montserrat"/>
                <a:cs typeface="Montserrat"/>
                <a:sym typeface="Montserrat"/>
              </a:rPr>
              <a:t>(2b)  Jogi személy vagy jogi személyiség nélküli szervezet esetében az elektronikus okiratot a képviseletére jogosult természetes személy a (2a) bekezdés szerint írja alá.</a:t>
            </a:r>
            <a:endParaRPr sz="1800">
              <a:latin typeface="Montserrat"/>
              <a:ea typeface="Montserrat"/>
              <a:cs typeface="Montserrat"/>
              <a:sym typeface="Montserrat"/>
            </a:endParaRPr>
          </a:p>
          <a:p>
            <a:pPr marL="0" lvl="0" indent="0" algn="just" rtl="0">
              <a:lnSpc>
                <a:spcPct val="100000"/>
              </a:lnSpc>
              <a:spcBef>
                <a:spcPts val="0"/>
              </a:spcBef>
              <a:spcAft>
                <a:spcPts val="0"/>
              </a:spcAft>
              <a:buNone/>
            </a:pPr>
            <a:r>
              <a:rPr lang="hu" sz="1800">
                <a:latin typeface="Montserrat"/>
                <a:ea typeface="Montserrat"/>
                <a:cs typeface="Montserrat"/>
                <a:sym typeface="Montserrat"/>
              </a:rPr>
              <a:t>(3) Az ellenjegyző ügyvéd a papíralapú okiraton az aláírása oldalán a szárazbélyegzőjének a lenyomatát elhelyezi, </a:t>
            </a:r>
            <a:r>
              <a:rPr lang="hu" sz="1800" b="1" i="1" u="sng">
                <a:latin typeface="Montserrat"/>
                <a:ea typeface="Montserrat"/>
                <a:cs typeface="Montserrat"/>
                <a:sym typeface="Montserrat"/>
              </a:rPr>
              <a:t>az elektronikus okiratot a 18. § (1) bekezdés szerinti követelményeknek megfelelő elektronikus aláírásával és időbélyegzővel látja el.</a:t>
            </a:r>
            <a:endParaRPr>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2600"/>
              <a:t>2. Hogyan működik? I. - Mi </a:t>
            </a:r>
            <a:r>
              <a:rPr lang="hu" sz="2600" b="1" i="1" u="sng"/>
              <a:t>NEM</a:t>
            </a:r>
            <a:r>
              <a:rPr lang="hu" sz="2600"/>
              <a:t> elektronikus aláírás?</a:t>
            </a:r>
            <a:endParaRPr/>
          </a:p>
        </p:txBody>
      </p:sp>
      <p:sp>
        <p:nvSpPr>
          <p:cNvPr id="284" name="Google Shape;284;p3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0"/>
              </a:spcAft>
              <a:buSzPts val="1800"/>
              <a:buFont typeface="Roboto"/>
              <a:buAutoNum type="arabicPeriod"/>
            </a:pPr>
            <a:r>
              <a:rPr lang="hu" sz="1800">
                <a:latin typeface="Montserrat"/>
                <a:ea typeface="Montserrat"/>
                <a:cs typeface="Montserrat"/>
                <a:sym typeface="Montserrat"/>
              </a:rPr>
              <a:t>Mi </a:t>
            </a:r>
            <a:r>
              <a:rPr lang="hu" sz="1800" b="1" i="1" u="sng">
                <a:latin typeface="Montserrat"/>
                <a:ea typeface="Montserrat"/>
                <a:cs typeface="Montserrat"/>
                <a:sym typeface="Montserrat"/>
              </a:rPr>
              <a:t>nem</a:t>
            </a:r>
            <a:r>
              <a:rPr lang="hu" sz="1800">
                <a:latin typeface="Montserrat"/>
                <a:ea typeface="Montserrat"/>
                <a:cs typeface="Montserrat"/>
                <a:sym typeface="Montserrat"/>
              </a:rPr>
              <a:t> elektronikus aláírás? - A látható aláíráskép </a:t>
            </a:r>
            <a:r>
              <a:rPr lang="hu" sz="1800" b="1" i="1" u="sng">
                <a:latin typeface="Montserrat"/>
                <a:ea typeface="Montserrat"/>
                <a:cs typeface="Montserrat"/>
                <a:sym typeface="Montserrat"/>
              </a:rPr>
              <a:t>NEM</a:t>
            </a:r>
            <a:r>
              <a:rPr lang="hu" sz="1800">
                <a:latin typeface="Montserrat"/>
                <a:ea typeface="Montserrat"/>
                <a:cs typeface="Montserrat"/>
                <a:sym typeface="Montserrat"/>
              </a:rPr>
              <a:t> elektronikus aláírás!</a:t>
            </a:r>
            <a:endParaRPr>
              <a:latin typeface="Montserrat"/>
              <a:ea typeface="Montserrat"/>
              <a:cs typeface="Montserrat"/>
              <a:sym typeface="Montserrat"/>
            </a:endParaRPr>
          </a:p>
        </p:txBody>
      </p:sp>
      <p:pic>
        <p:nvPicPr>
          <p:cNvPr id="285" name="Google Shape;285;p36"/>
          <p:cNvPicPr preferRelativeResize="0"/>
          <p:nvPr/>
        </p:nvPicPr>
        <p:blipFill>
          <a:blip r:embed="rId3">
            <a:alphaModFix/>
          </a:blip>
          <a:stretch>
            <a:fillRect/>
          </a:stretch>
        </p:blipFill>
        <p:spPr>
          <a:xfrm>
            <a:off x="295775" y="2436700"/>
            <a:ext cx="1962150" cy="2105025"/>
          </a:xfrm>
          <a:prstGeom prst="rect">
            <a:avLst/>
          </a:prstGeom>
          <a:noFill/>
          <a:ln>
            <a:noFill/>
          </a:ln>
        </p:spPr>
      </p:pic>
      <p:pic>
        <p:nvPicPr>
          <p:cNvPr id="286" name="Google Shape;286;p36"/>
          <p:cNvPicPr preferRelativeResize="0"/>
          <p:nvPr/>
        </p:nvPicPr>
        <p:blipFill>
          <a:blip r:embed="rId4">
            <a:alphaModFix/>
          </a:blip>
          <a:stretch>
            <a:fillRect/>
          </a:stretch>
        </p:blipFill>
        <p:spPr>
          <a:xfrm>
            <a:off x="2656288" y="2718200"/>
            <a:ext cx="1971675" cy="1800225"/>
          </a:xfrm>
          <a:prstGeom prst="rect">
            <a:avLst/>
          </a:prstGeom>
          <a:noFill/>
          <a:ln>
            <a:noFill/>
          </a:ln>
        </p:spPr>
      </p:pic>
      <p:pic>
        <p:nvPicPr>
          <p:cNvPr id="287" name="Google Shape;287;p36"/>
          <p:cNvPicPr preferRelativeResize="0"/>
          <p:nvPr/>
        </p:nvPicPr>
        <p:blipFill>
          <a:blip r:embed="rId5">
            <a:alphaModFix/>
          </a:blip>
          <a:stretch>
            <a:fillRect/>
          </a:stretch>
        </p:blipFill>
        <p:spPr>
          <a:xfrm>
            <a:off x="5026330" y="2109325"/>
            <a:ext cx="3845519" cy="2409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2600"/>
              <a:t>2. Hogyan működik? I. - Mi </a:t>
            </a:r>
            <a:r>
              <a:rPr lang="hu" sz="2600" b="1" i="1" u="sng"/>
              <a:t>AZ</a:t>
            </a:r>
            <a:r>
              <a:rPr lang="hu" sz="2600"/>
              <a:t> elektronikus aláírás?</a:t>
            </a:r>
            <a:endParaRPr/>
          </a:p>
        </p:txBody>
      </p:sp>
      <p:sp>
        <p:nvSpPr>
          <p:cNvPr id="293" name="Google Shape;293;p3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A tanúsítvány + a dokumentum hash kódja</a:t>
            </a:r>
            <a:endParaRPr/>
          </a:p>
          <a:p>
            <a:pPr marL="0" lvl="0" indent="0" algn="l" rtl="0">
              <a:spcBef>
                <a:spcPts val="1200"/>
              </a:spcBef>
              <a:spcAft>
                <a:spcPts val="1200"/>
              </a:spcAft>
              <a:buNone/>
            </a:pPr>
            <a:endParaRPr/>
          </a:p>
        </p:txBody>
      </p:sp>
      <p:pic>
        <p:nvPicPr>
          <p:cNvPr id="294" name="Google Shape;294;p37"/>
          <p:cNvPicPr preferRelativeResize="0"/>
          <p:nvPr/>
        </p:nvPicPr>
        <p:blipFill>
          <a:blip r:embed="rId3">
            <a:alphaModFix/>
          </a:blip>
          <a:stretch>
            <a:fillRect/>
          </a:stretch>
        </p:blipFill>
        <p:spPr>
          <a:xfrm>
            <a:off x="1363500" y="1894400"/>
            <a:ext cx="5156626" cy="27824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2600"/>
              <a:t>2. Hogyan működik? II. - Mi </a:t>
            </a:r>
            <a:r>
              <a:rPr lang="hu" sz="2600" b="1" i="1" u="sng"/>
              <a:t>AZ</a:t>
            </a:r>
            <a:r>
              <a:rPr lang="hu" sz="2600"/>
              <a:t> elektronikus aláírás?</a:t>
            </a:r>
            <a:endParaRPr/>
          </a:p>
        </p:txBody>
      </p:sp>
      <p:sp>
        <p:nvSpPr>
          <p:cNvPr id="300" name="Google Shape;300;p3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hu" sz="1800">
                <a:latin typeface="Montserrat"/>
                <a:ea typeface="Montserrat"/>
                <a:cs typeface="Montserrat"/>
                <a:sym typeface="Montserrat"/>
              </a:rPr>
              <a:t>(A “technológiafüggetlenség” miatt ezt nem jogszabályok, hanem nemzetközi szabványok határozzák meg.)</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A minősített (és a fokozott biztonságú) elektronikus aláírás nem egy állandó (konstans), a hitelesíteni kívánt dokumentumhoz csatolt jel (mint pl. a kézi aláírás), hanem egy, a dokumentum egyedi azonosítóját is tartalmazó titkosított (kriptográfiai módszerrel előállított) kódsorozat. Mit is jelent ez?</a:t>
            </a:r>
            <a:endParaRPr>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2. Szimmetrikus kulcsú kriptográfia</a:t>
            </a:r>
            <a:endParaRPr/>
          </a:p>
        </p:txBody>
      </p:sp>
      <p:sp>
        <p:nvSpPr>
          <p:cNvPr id="306" name="Google Shape;306;p3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1200"/>
              </a:spcBef>
              <a:spcAft>
                <a:spcPts val="0"/>
              </a:spcAft>
              <a:buNone/>
            </a:pPr>
            <a:endParaRPr sz="1800">
              <a:latin typeface="Montserrat"/>
              <a:ea typeface="Montserrat"/>
              <a:cs typeface="Montserrat"/>
              <a:sym typeface="Montserrat"/>
            </a:endParaRPr>
          </a:p>
          <a:p>
            <a:pPr marL="0" lvl="0" indent="0" algn="l" rtl="0">
              <a:spcBef>
                <a:spcPts val="1200"/>
              </a:spcBef>
              <a:spcAft>
                <a:spcPts val="0"/>
              </a:spcAft>
              <a:buNone/>
            </a:pPr>
            <a:r>
              <a:rPr lang="hu" sz="1800">
                <a:latin typeface="Montserrat"/>
                <a:ea typeface="Montserrat"/>
                <a:cs typeface="Montserrat"/>
                <a:sym typeface="Montserrat"/>
              </a:rPr>
              <a:t>     Kulcs												  Kulcs</a:t>
            </a:r>
            <a:endParaRPr sz="1800">
              <a:latin typeface="Montserrat"/>
              <a:ea typeface="Montserrat"/>
              <a:cs typeface="Montserrat"/>
              <a:sym typeface="Montserrat"/>
            </a:endParaRPr>
          </a:p>
          <a:p>
            <a:pPr marL="0" lvl="0" indent="0" algn="l" rtl="0">
              <a:spcBef>
                <a:spcPts val="1200"/>
              </a:spcBef>
              <a:spcAft>
                <a:spcPts val="0"/>
              </a:spcAft>
              <a:buNone/>
            </a:pPr>
            <a:r>
              <a:rPr lang="hu" b="1">
                <a:latin typeface="Montserrat"/>
                <a:ea typeface="Montserrat"/>
                <a:cs typeface="Montserrat"/>
                <a:sym typeface="Montserrat"/>
              </a:rPr>
              <a:t>FELADÓ ---&gt; Üzenet ------&gt; Kódolt üzenet -------&gt; Dekódolt üzenet ----&gt; Címzett</a:t>
            </a:r>
            <a:endParaRPr b="1">
              <a:latin typeface="Montserrat"/>
              <a:ea typeface="Montserrat"/>
              <a:cs typeface="Montserrat"/>
              <a:sym typeface="Montserrat"/>
            </a:endParaRPr>
          </a:p>
          <a:p>
            <a:pPr marL="0" lvl="0" indent="457200" algn="l" rtl="0">
              <a:spcBef>
                <a:spcPts val="1200"/>
              </a:spcBef>
              <a:spcAft>
                <a:spcPts val="0"/>
              </a:spcAft>
              <a:buNone/>
            </a:pPr>
            <a:r>
              <a:rPr lang="hu" sz="1800" b="1">
                <a:latin typeface="Montserrat"/>
                <a:ea typeface="Montserrat"/>
                <a:cs typeface="Montserrat"/>
                <a:sym typeface="Montserrat"/>
              </a:rPr>
              <a:t>BÉLA	</a:t>
            </a:r>
            <a:endParaRPr sz="1800" b="1">
              <a:latin typeface="Montserrat"/>
              <a:ea typeface="Montserrat"/>
              <a:cs typeface="Montserrat"/>
              <a:sym typeface="Montserrat"/>
            </a:endParaRPr>
          </a:p>
          <a:p>
            <a:pPr marL="0" lvl="0" indent="0" algn="l" rtl="0">
              <a:spcBef>
                <a:spcPts val="1200"/>
              </a:spcBef>
              <a:spcAft>
                <a:spcPts val="1200"/>
              </a:spcAft>
              <a:buNone/>
            </a:pPr>
            <a:endParaRPr>
              <a:latin typeface="Montserrat"/>
              <a:ea typeface="Montserrat"/>
              <a:cs typeface="Montserrat"/>
              <a:sym typeface="Montserrat"/>
            </a:endParaRPr>
          </a:p>
        </p:txBody>
      </p:sp>
      <p:pic>
        <p:nvPicPr>
          <p:cNvPr id="307" name="Google Shape;307;p39"/>
          <p:cNvPicPr preferRelativeResize="0"/>
          <p:nvPr/>
        </p:nvPicPr>
        <p:blipFill>
          <a:blip r:embed="rId3">
            <a:alphaModFix/>
          </a:blip>
          <a:stretch>
            <a:fillRect/>
          </a:stretch>
        </p:blipFill>
        <p:spPr>
          <a:xfrm>
            <a:off x="2340469" y="1091123"/>
            <a:ext cx="2112525" cy="1787521"/>
          </a:xfrm>
          <a:prstGeom prst="rect">
            <a:avLst/>
          </a:prstGeom>
          <a:noFill/>
          <a:ln>
            <a:noFill/>
          </a:ln>
        </p:spPr>
      </p:pic>
      <p:pic>
        <p:nvPicPr>
          <p:cNvPr id="308" name="Google Shape;308;p39"/>
          <p:cNvPicPr preferRelativeResize="0"/>
          <p:nvPr/>
        </p:nvPicPr>
        <p:blipFill>
          <a:blip r:embed="rId3">
            <a:alphaModFix/>
          </a:blip>
          <a:stretch>
            <a:fillRect/>
          </a:stretch>
        </p:blipFill>
        <p:spPr>
          <a:xfrm>
            <a:off x="5149545" y="1119345"/>
            <a:ext cx="2171075" cy="1837075"/>
          </a:xfrm>
          <a:prstGeom prst="rect">
            <a:avLst/>
          </a:prstGeom>
          <a:noFill/>
          <a:ln>
            <a:noFill/>
          </a:ln>
        </p:spPr>
      </p:pic>
      <p:pic>
        <p:nvPicPr>
          <p:cNvPr id="309" name="Google Shape;309;p39"/>
          <p:cNvPicPr preferRelativeResize="0"/>
          <p:nvPr/>
        </p:nvPicPr>
        <p:blipFill>
          <a:blip r:embed="rId4">
            <a:alphaModFix/>
          </a:blip>
          <a:stretch>
            <a:fillRect/>
          </a:stretch>
        </p:blipFill>
        <p:spPr>
          <a:xfrm>
            <a:off x="2929525" y="3355175"/>
            <a:ext cx="2112525" cy="1788325"/>
          </a:xfrm>
          <a:prstGeom prst="rect">
            <a:avLst/>
          </a:prstGeom>
          <a:noFill/>
          <a:ln>
            <a:noFill/>
          </a:ln>
        </p:spPr>
      </p:pic>
      <p:pic>
        <p:nvPicPr>
          <p:cNvPr id="310" name="Google Shape;310;p39"/>
          <p:cNvPicPr preferRelativeResize="0"/>
          <p:nvPr/>
        </p:nvPicPr>
        <p:blipFill>
          <a:blip r:embed="rId5">
            <a:alphaModFix/>
          </a:blip>
          <a:stretch>
            <a:fillRect/>
          </a:stretch>
        </p:blipFill>
        <p:spPr>
          <a:xfrm>
            <a:off x="6803800" y="3352560"/>
            <a:ext cx="2112525" cy="17935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2. Aszimmetrikus kulcsú kriptográfia</a:t>
            </a:r>
            <a:endParaRPr/>
          </a:p>
        </p:txBody>
      </p:sp>
      <p:sp>
        <p:nvSpPr>
          <p:cNvPr id="316" name="Google Shape;316;p40"/>
          <p:cNvSpPr txBox="1">
            <a:spLocks noGrp="1"/>
          </p:cNvSpPr>
          <p:nvPr>
            <p:ph type="body" idx="1"/>
          </p:nvPr>
        </p:nvSpPr>
        <p:spPr>
          <a:xfrm>
            <a:off x="344550" y="1567550"/>
            <a:ext cx="85875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hu" sz="1800">
                <a:latin typeface="Roboto"/>
                <a:ea typeface="Roboto"/>
                <a:cs typeface="Roboto"/>
                <a:sym typeface="Roboto"/>
              </a:rPr>
              <a:t>RSA, ECC</a:t>
            </a:r>
            <a:endParaRPr sz="1800">
              <a:latin typeface="Roboto"/>
              <a:ea typeface="Roboto"/>
              <a:cs typeface="Roboto"/>
              <a:sym typeface="Roboto"/>
            </a:endParaRPr>
          </a:p>
          <a:p>
            <a:pPr marL="0" lvl="0" indent="457200" algn="ctr" rtl="0">
              <a:spcBef>
                <a:spcPts val="1200"/>
              </a:spcBef>
              <a:spcAft>
                <a:spcPts val="0"/>
              </a:spcAft>
              <a:buNone/>
            </a:pPr>
            <a:r>
              <a:rPr lang="hu" sz="1800" b="1">
                <a:latin typeface="Roboto"/>
                <a:ea typeface="Roboto"/>
                <a:cs typeface="Roboto"/>
                <a:sym typeface="Roboto"/>
              </a:rPr>
              <a:t>A-szám	</a:t>
            </a:r>
            <a:r>
              <a:rPr lang="hu" sz="1800">
                <a:latin typeface="Roboto"/>
                <a:ea typeface="Roboto"/>
                <a:cs typeface="Roboto"/>
                <a:sym typeface="Roboto"/>
              </a:rPr>
              <a:t>(</a:t>
            </a:r>
            <a:r>
              <a:rPr lang="hu" sz="1800" b="1">
                <a:latin typeface="Roboto"/>
                <a:ea typeface="Roboto"/>
                <a:cs typeface="Roboto"/>
                <a:sym typeface="Roboto"/>
              </a:rPr>
              <a:t>← </a:t>
            </a:r>
            <a:r>
              <a:rPr lang="hu" sz="1800">
                <a:latin typeface="Roboto"/>
                <a:ea typeface="Roboto"/>
                <a:cs typeface="Roboto"/>
                <a:sym typeface="Roboto"/>
              </a:rPr>
              <a:t>Matematika összefüggés</a:t>
            </a:r>
            <a:r>
              <a:rPr lang="hu" sz="1800" b="1">
                <a:latin typeface="Roboto"/>
                <a:ea typeface="Roboto"/>
                <a:cs typeface="Roboto"/>
                <a:sym typeface="Roboto"/>
              </a:rPr>
              <a:t> →</a:t>
            </a:r>
            <a:r>
              <a:rPr lang="hu" sz="1800">
                <a:latin typeface="Roboto"/>
                <a:ea typeface="Roboto"/>
                <a:cs typeface="Roboto"/>
                <a:sym typeface="Roboto"/>
              </a:rPr>
              <a:t>)</a:t>
            </a:r>
            <a:r>
              <a:rPr lang="hu" sz="1800" b="1">
                <a:latin typeface="Roboto"/>
                <a:ea typeface="Roboto"/>
                <a:cs typeface="Roboto"/>
                <a:sym typeface="Roboto"/>
              </a:rPr>
              <a:t>   B-szám</a:t>
            </a:r>
            <a:endParaRPr sz="1800" b="1">
              <a:latin typeface="Roboto"/>
              <a:ea typeface="Roboto"/>
              <a:cs typeface="Roboto"/>
              <a:sym typeface="Roboto"/>
            </a:endParaRPr>
          </a:p>
          <a:p>
            <a:pPr marL="0" lvl="0" indent="0" algn="ctr" rtl="0">
              <a:spcBef>
                <a:spcPts val="1200"/>
              </a:spcBef>
              <a:spcAft>
                <a:spcPts val="0"/>
              </a:spcAft>
              <a:buNone/>
            </a:pPr>
            <a:r>
              <a:rPr lang="hu" sz="1800">
                <a:latin typeface="Roboto"/>
                <a:ea typeface="Roboto"/>
                <a:cs typeface="Roboto"/>
                <a:sym typeface="Roboto"/>
              </a:rPr>
              <a:t>   	Privát Kulcs							Publikus Kulcs</a:t>
            </a:r>
            <a:endParaRPr sz="1800">
              <a:latin typeface="Roboto"/>
              <a:ea typeface="Roboto"/>
              <a:cs typeface="Roboto"/>
              <a:sym typeface="Roboto"/>
            </a:endParaRPr>
          </a:p>
          <a:p>
            <a:pPr marL="0" lvl="0" indent="0" algn="ctr" rtl="0">
              <a:spcBef>
                <a:spcPts val="1200"/>
              </a:spcBef>
              <a:spcAft>
                <a:spcPts val="0"/>
              </a:spcAft>
              <a:buNone/>
            </a:pPr>
            <a:endParaRPr sz="1800">
              <a:latin typeface="Roboto"/>
              <a:ea typeface="Roboto"/>
              <a:cs typeface="Roboto"/>
              <a:sym typeface="Roboto"/>
            </a:endParaRPr>
          </a:p>
          <a:p>
            <a:pPr marL="0" lvl="0" indent="0" algn="ctr" rtl="0">
              <a:spcBef>
                <a:spcPts val="1200"/>
              </a:spcBef>
              <a:spcAft>
                <a:spcPts val="0"/>
              </a:spcAft>
              <a:buNone/>
            </a:pPr>
            <a:r>
              <a:rPr lang="hu" sz="1800" b="1">
                <a:latin typeface="Roboto"/>
                <a:ea typeface="Roboto"/>
                <a:cs typeface="Roboto"/>
                <a:sym typeface="Roboto"/>
              </a:rPr>
              <a:t>FELADÓ ---&gt; Üzenet ------&gt; Kódolt üzenet -------&gt; Dekódolt üzenet ----&gt; Címzett</a:t>
            </a:r>
            <a:endParaRPr sz="1800" b="1">
              <a:latin typeface="Roboto"/>
              <a:ea typeface="Roboto"/>
              <a:cs typeface="Roboto"/>
              <a:sym typeface="Roboto"/>
            </a:endParaRPr>
          </a:p>
          <a:p>
            <a:pPr marL="914400" lvl="0" indent="457200" algn="l" rtl="0">
              <a:spcBef>
                <a:spcPts val="1200"/>
              </a:spcBef>
              <a:spcAft>
                <a:spcPts val="1200"/>
              </a:spcAft>
              <a:buNone/>
            </a:pPr>
            <a:r>
              <a:rPr lang="hu" sz="1800" b="1">
                <a:latin typeface="Roboto"/>
                <a:ea typeface="Roboto"/>
                <a:cs typeface="Roboto"/>
                <a:sym typeface="Roboto"/>
              </a:rPr>
              <a:t>Hash								Hash</a:t>
            </a:r>
            <a:endParaRPr/>
          </a:p>
        </p:txBody>
      </p:sp>
      <p:cxnSp>
        <p:nvCxnSpPr>
          <p:cNvPr id="317" name="Google Shape;317;p40"/>
          <p:cNvCxnSpPr/>
          <p:nvPr/>
        </p:nvCxnSpPr>
        <p:spPr>
          <a:xfrm>
            <a:off x="2775525" y="2969000"/>
            <a:ext cx="850200" cy="402000"/>
          </a:xfrm>
          <a:prstGeom prst="straightConnector1">
            <a:avLst/>
          </a:prstGeom>
          <a:noFill/>
          <a:ln w="38100" cap="flat" cmpd="sng">
            <a:solidFill>
              <a:srgbClr val="FFFFFF"/>
            </a:solidFill>
            <a:prstDash val="solid"/>
            <a:round/>
            <a:headEnd type="none" w="med" len="med"/>
            <a:tailEnd type="triangle" w="med" len="med"/>
          </a:ln>
        </p:spPr>
      </p:cxnSp>
      <p:cxnSp>
        <p:nvCxnSpPr>
          <p:cNvPr id="318" name="Google Shape;318;p40"/>
          <p:cNvCxnSpPr/>
          <p:nvPr/>
        </p:nvCxnSpPr>
        <p:spPr>
          <a:xfrm flipH="1">
            <a:off x="4639975" y="2969000"/>
            <a:ext cx="1918500" cy="402000"/>
          </a:xfrm>
          <a:prstGeom prst="straightConnector1">
            <a:avLst/>
          </a:prstGeom>
          <a:noFill/>
          <a:ln w="38100" cap="flat" cmpd="sng">
            <a:solidFill>
              <a:srgbClr val="FFFFFF"/>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66650" y="314225"/>
            <a:ext cx="7038900" cy="9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2. HASH - “Szerelmi számmisztika”</a:t>
            </a:r>
            <a:endParaRPr/>
          </a:p>
        </p:txBody>
      </p:sp>
      <p:sp>
        <p:nvSpPr>
          <p:cNvPr id="324" name="Google Shape;324;p4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25" name="Google Shape;325;p41"/>
          <p:cNvSpPr txBo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20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200"/>
              </a:spcBef>
              <a:spcAft>
                <a:spcPts val="1200"/>
              </a:spcAft>
              <a:buNone/>
            </a:pPr>
            <a:endParaRPr sz="1800" b="1">
              <a:solidFill>
                <a:srgbClr val="FFFFFF"/>
              </a:solidFill>
              <a:latin typeface="Roboto"/>
              <a:ea typeface="Roboto"/>
              <a:cs typeface="Roboto"/>
              <a:sym typeface="Roboto"/>
            </a:endParaRPr>
          </a:p>
        </p:txBody>
      </p:sp>
      <p:sp>
        <p:nvSpPr>
          <p:cNvPr id="326" name="Google Shape;326;p41"/>
          <p:cNvSpPr/>
          <p:nvPr/>
        </p:nvSpPr>
        <p:spPr>
          <a:xfrm>
            <a:off x="2321425" y="1114350"/>
            <a:ext cx="3410700" cy="2403900"/>
          </a:xfrm>
          <a:prstGeom prst="heart">
            <a:avLst/>
          </a:prstGeom>
          <a:solidFill>
            <a:srgbClr val="FF0000"/>
          </a:solidFill>
          <a:ln w="9525"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hu" sz="2400" b="1"/>
              <a:t>FERI+BETTI</a:t>
            </a:r>
            <a:endParaRPr sz="2400" b="1"/>
          </a:p>
        </p:txBody>
      </p:sp>
      <p:sp>
        <p:nvSpPr>
          <p:cNvPr id="327" name="Google Shape;327;p41"/>
          <p:cNvSpPr/>
          <p:nvPr/>
        </p:nvSpPr>
        <p:spPr>
          <a:xfrm>
            <a:off x="1005625" y="3717025"/>
            <a:ext cx="6042300" cy="851700"/>
          </a:xfrm>
          <a:prstGeom prst="rect">
            <a:avLst/>
          </a:prstGeom>
          <a:solidFill>
            <a:srgbClr val="CFD8DC"/>
          </a:solidFill>
          <a:ln w="9525" cap="flat" cmpd="sng">
            <a:solidFill>
              <a:srgbClr val="0040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hu"/>
              <a:t>11+9+30+15=65		3+9+33+33+15=93</a:t>
            </a:r>
            <a:endParaRPr/>
          </a:p>
          <a:p>
            <a:pPr marL="0" lvl="0" indent="0" algn="ctr" rtl="0">
              <a:spcBef>
                <a:spcPts val="0"/>
              </a:spcBef>
              <a:spcAft>
                <a:spcPts val="0"/>
              </a:spcAft>
              <a:buNone/>
            </a:pPr>
            <a:r>
              <a:rPr lang="hu"/>
              <a:t>6+5=11		9+3=12</a:t>
            </a:r>
            <a:endParaRPr/>
          </a:p>
          <a:p>
            <a:pPr marL="0" lvl="0" indent="0" algn="ctr" rtl="0">
              <a:spcBef>
                <a:spcPts val="0"/>
              </a:spcBef>
              <a:spcAft>
                <a:spcPts val="0"/>
              </a:spcAft>
              <a:buNone/>
            </a:pPr>
            <a:endParaRPr/>
          </a:p>
        </p:txBody>
      </p:sp>
      <p:graphicFrame>
        <p:nvGraphicFramePr>
          <p:cNvPr id="328" name="Google Shape;328;p41"/>
          <p:cNvGraphicFramePr/>
          <p:nvPr/>
        </p:nvGraphicFramePr>
        <p:xfrm>
          <a:off x="7422175" y="441525"/>
          <a:ext cx="3000000" cy="3000000"/>
        </p:xfrm>
        <a:graphic>
          <a:graphicData uri="http://schemas.openxmlformats.org/drawingml/2006/table">
            <a:tbl>
              <a:tblPr>
                <a:noFill/>
                <a:tableStyleId>{F67C7040-B558-43D9-A49A-5A4263EF2C2E}</a:tableStyleId>
              </a:tblPr>
              <a:tblGrid>
                <a:gridCol w="283375">
                  <a:extLst>
                    <a:ext uri="{9D8B030D-6E8A-4147-A177-3AD203B41FA5}">
                      <a16:colId xmlns:a16="http://schemas.microsoft.com/office/drawing/2014/main" val="20000"/>
                    </a:ext>
                  </a:extLst>
                </a:gridCol>
                <a:gridCol w="326075">
                  <a:extLst>
                    <a:ext uri="{9D8B030D-6E8A-4147-A177-3AD203B41FA5}">
                      <a16:colId xmlns:a16="http://schemas.microsoft.com/office/drawing/2014/main" val="20001"/>
                    </a:ext>
                  </a:extLst>
                </a:gridCol>
              </a:tblGrid>
              <a:tr h="211050">
                <a:tc>
                  <a:txBody>
                    <a:bodyPr/>
                    <a:lstStyle/>
                    <a:p>
                      <a:pPr marL="0" lvl="0" indent="0" algn="l" rtl="0">
                        <a:lnSpc>
                          <a:spcPct val="115000"/>
                        </a:lnSpc>
                        <a:spcBef>
                          <a:spcPts val="0"/>
                        </a:spcBef>
                        <a:spcAft>
                          <a:spcPts val="0"/>
                        </a:spcAft>
                        <a:buNone/>
                      </a:pPr>
                      <a:r>
                        <a:rPr lang="hu" sz="1000">
                          <a:solidFill>
                            <a:srgbClr val="FFFFFF"/>
                          </a:solidFill>
                        </a:rPr>
                        <a:t>A</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11050">
                <a:tc>
                  <a:txBody>
                    <a:bodyPr/>
                    <a:lstStyle/>
                    <a:p>
                      <a:pPr marL="0" lvl="0" indent="0" algn="l" rtl="0">
                        <a:lnSpc>
                          <a:spcPct val="115000"/>
                        </a:lnSpc>
                        <a:spcBef>
                          <a:spcPts val="0"/>
                        </a:spcBef>
                        <a:spcAft>
                          <a:spcPts val="0"/>
                        </a:spcAft>
                        <a:buNone/>
                      </a:pPr>
                      <a:r>
                        <a:rPr lang="hu" sz="1000">
                          <a:solidFill>
                            <a:srgbClr val="FFFFFF"/>
                          </a:solidFill>
                        </a:rPr>
                        <a:t>Á</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11050">
                <a:tc>
                  <a:txBody>
                    <a:bodyPr/>
                    <a:lstStyle/>
                    <a:p>
                      <a:pPr marL="0" lvl="0" indent="0" algn="l" rtl="0">
                        <a:lnSpc>
                          <a:spcPct val="115000"/>
                        </a:lnSpc>
                        <a:spcBef>
                          <a:spcPts val="0"/>
                        </a:spcBef>
                        <a:spcAft>
                          <a:spcPts val="0"/>
                        </a:spcAft>
                        <a:buNone/>
                      </a:pPr>
                      <a:r>
                        <a:rPr lang="hu" sz="1000">
                          <a:solidFill>
                            <a:srgbClr val="FFFFFF"/>
                          </a:solidFill>
                        </a:rPr>
                        <a:t>B</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11050">
                <a:tc>
                  <a:txBody>
                    <a:bodyPr/>
                    <a:lstStyle/>
                    <a:p>
                      <a:pPr marL="0" lvl="0" indent="0" algn="l" rtl="0">
                        <a:lnSpc>
                          <a:spcPct val="115000"/>
                        </a:lnSpc>
                        <a:spcBef>
                          <a:spcPts val="0"/>
                        </a:spcBef>
                        <a:spcAft>
                          <a:spcPts val="0"/>
                        </a:spcAft>
                        <a:buNone/>
                      </a:pPr>
                      <a:r>
                        <a:rPr lang="hu" sz="1000">
                          <a:solidFill>
                            <a:srgbClr val="FFFFFF"/>
                          </a:solidFill>
                        </a:rPr>
                        <a:t>C</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11050">
                <a:tc>
                  <a:txBody>
                    <a:bodyPr/>
                    <a:lstStyle/>
                    <a:p>
                      <a:pPr marL="0" lvl="0" indent="0" algn="l" rtl="0">
                        <a:lnSpc>
                          <a:spcPct val="115000"/>
                        </a:lnSpc>
                        <a:spcBef>
                          <a:spcPts val="0"/>
                        </a:spcBef>
                        <a:spcAft>
                          <a:spcPts val="0"/>
                        </a:spcAft>
                        <a:buNone/>
                      </a:pPr>
                      <a:r>
                        <a:rPr lang="hu" sz="1000">
                          <a:solidFill>
                            <a:srgbClr val="FFFFFF"/>
                          </a:solidFill>
                        </a:rPr>
                        <a:t>Cs</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5</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11050">
                <a:tc>
                  <a:txBody>
                    <a:bodyPr/>
                    <a:lstStyle/>
                    <a:p>
                      <a:pPr marL="0" lvl="0" indent="0" algn="l" rtl="0">
                        <a:lnSpc>
                          <a:spcPct val="115000"/>
                        </a:lnSpc>
                        <a:spcBef>
                          <a:spcPts val="0"/>
                        </a:spcBef>
                        <a:spcAft>
                          <a:spcPts val="0"/>
                        </a:spcAft>
                        <a:buNone/>
                      </a:pPr>
                      <a:r>
                        <a:rPr lang="hu" sz="1000">
                          <a:solidFill>
                            <a:srgbClr val="FFFFFF"/>
                          </a:solidFill>
                        </a:rPr>
                        <a:t>D</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6</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11050">
                <a:tc>
                  <a:txBody>
                    <a:bodyPr/>
                    <a:lstStyle/>
                    <a:p>
                      <a:pPr marL="0" lvl="0" indent="0" algn="l" rtl="0">
                        <a:lnSpc>
                          <a:spcPct val="115000"/>
                        </a:lnSpc>
                        <a:spcBef>
                          <a:spcPts val="0"/>
                        </a:spcBef>
                        <a:spcAft>
                          <a:spcPts val="0"/>
                        </a:spcAft>
                        <a:buNone/>
                      </a:pPr>
                      <a:r>
                        <a:rPr lang="hu" sz="1000">
                          <a:solidFill>
                            <a:srgbClr val="FFFFFF"/>
                          </a:solidFill>
                        </a:rPr>
                        <a:t>Dz</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7</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11050">
                <a:tc>
                  <a:txBody>
                    <a:bodyPr/>
                    <a:lstStyle/>
                    <a:p>
                      <a:pPr marL="0" lvl="0" indent="0" algn="l" rtl="0">
                        <a:lnSpc>
                          <a:spcPct val="115000"/>
                        </a:lnSpc>
                        <a:spcBef>
                          <a:spcPts val="0"/>
                        </a:spcBef>
                        <a:spcAft>
                          <a:spcPts val="0"/>
                        </a:spcAft>
                        <a:buNone/>
                      </a:pPr>
                      <a:r>
                        <a:rPr lang="hu" sz="1000">
                          <a:solidFill>
                            <a:srgbClr val="FFFFFF"/>
                          </a:solidFill>
                        </a:rPr>
                        <a:t>Dzs</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8</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11050">
                <a:tc>
                  <a:txBody>
                    <a:bodyPr/>
                    <a:lstStyle/>
                    <a:p>
                      <a:pPr marL="0" lvl="0" indent="0" algn="l" rtl="0">
                        <a:lnSpc>
                          <a:spcPct val="115000"/>
                        </a:lnSpc>
                        <a:spcBef>
                          <a:spcPts val="0"/>
                        </a:spcBef>
                        <a:spcAft>
                          <a:spcPts val="0"/>
                        </a:spcAft>
                        <a:buNone/>
                      </a:pPr>
                      <a:r>
                        <a:rPr lang="hu" sz="1000">
                          <a:solidFill>
                            <a:srgbClr val="FFFFFF"/>
                          </a:solidFill>
                        </a:rPr>
                        <a:t>E</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9</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11050">
                <a:tc>
                  <a:txBody>
                    <a:bodyPr/>
                    <a:lstStyle/>
                    <a:p>
                      <a:pPr marL="0" lvl="0" indent="0" algn="l" rtl="0">
                        <a:lnSpc>
                          <a:spcPct val="115000"/>
                        </a:lnSpc>
                        <a:spcBef>
                          <a:spcPts val="0"/>
                        </a:spcBef>
                        <a:spcAft>
                          <a:spcPts val="0"/>
                        </a:spcAft>
                        <a:buNone/>
                      </a:pPr>
                      <a:r>
                        <a:rPr lang="hu" sz="1000">
                          <a:solidFill>
                            <a:srgbClr val="FFFFFF"/>
                          </a:solidFill>
                        </a:rPr>
                        <a:t>É</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10</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11050">
                <a:tc>
                  <a:txBody>
                    <a:bodyPr/>
                    <a:lstStyle/>
                    <a:p>
                      <a:pPr marL="0" lvl="0" indent="0" algn="l" rtl="0">
                        <a:lnSpc>
                          <a:spcPct val="115000"/>
                        </a:lnSpc>
                        <a:spcBef>
                          <a:spcPts val="0"/>
                        </a:spcBef>
                        <a:spcAft>
                          <a:spcPts val="0"/>
                        </a:spcAft>
                        <a:buNone/>
                      </a:pPr>
                      <a:r>
                        <a:rPr lang="hu" sz="1000">
                          <a:solidFill>
                            <a:srgbClr val="FFFFFF"/>
                          </a:solidFill>
                        </a:rPr>
                        <a:t>F</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11</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11050">
                <a:tc>
                  <a:txBody>
                    <a:bodyPr/>
                    <a:lstStyle/>
                    <a:p>
                      <a:pPr marL="0" lvl="0" indent="0" algn="l" rtl="0">
                        <a:lnSpc>
                          <a:spcPct val="115000"/>
                        </a:lnSpc>
                        <a:spcBef>
                          <a:spcPts val="0"/>
                        </a:spcBef>
                        <a:spcAft>
                          <a:spcPts val="0"/>
                        </a:spcAft>
                        <a:buNone/>
                      </a:pPr>
                      <a:r>
                        <a:rPr lang="hu" sz="1000">
                          <a:solidFill>
                            <a:srgbClr val="FFFFFF"/>
                          </a:solidFill>
                        </a:rPr>
                        <a:t>G</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12</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11050">
                <a:tc>
                  <a:txBody>
                    <a:bodyPr/>
                    <a:lstStyle/>
                    <a:p>
                      <a:pPr marL="0" lvl="0" indent="0" algn="l" rtl="0">
                        <a:lnSpc>
                          <a:spcPct val="115000"/>
                        </a:lnSpc>
                        <a:spcBef>
                          <a:spcPts val="0"/>
                        </a:spcBef>
                        <a:spcAft>
                          <a:spcPts val="0"/>
                        </a:spcAft>
                        <a:buNone/>
                      </a:pPr>
                      <a:r>
                        <a:rPr lang="hu" sz="1000">
                          <a:solidFill>
                            <a:srgbClr val="FFFFFF"/>
                          </a:solidFill>
                        </a:rPr>
                        <a:t>Gy</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13</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11050">
                <a:tc>
                  <a:txBody>
                    <a:bodyPr/>
                    <a:lstStyle/>
                    <a:p>
                      <a:pPr marL="0" lvl="0" indent="0" algn="l" rtl="0">
                        <a:lnSpc>
                          <a:spcPct val="115000"/>
                        </a:lnSpc>
                        <a:spcBef>
                          <a:spcPts val="0"/>
                        </a:spcBef>
                        <a:spcAft>
                          <a:spcPts val="0"/>
                        </a:spcAft>
                        <a:buNone/>
                      </a:pPr>
                      <a:r>
                        <a:rPr lang="hu" sz="1000">
                          <a:solidFill>
                            <a:srgbClr val="FFFFFF"/>
                          </a:solidFill>
                        </a:rPr>
                        <a:t>H</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14</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11050">
                <a:tc>
                  <a:txBody>
                    <a:bodyPr/>
                    <a:lstStyle/>
                    <a:p>
                      <a:pPr marL="0" lvl="0" indent="0" algn="l" rtl="0">
                        <a:lnSpc>
                          <a:spcPct val="115000"/>
                        </a:lnSpc>
                        <a:spcBef>
                          <a:spcPts val="0"/>
                        </a:spcBef>
                        <a:spcAft>
                          <a:spcPts val="0"/>
                        </a:spcAft>
                        <a:buNone/>
                      </a:pPr>
                      <a:r>
                        <a:rPr lang="hu" sz="1000">
                          <a:solidFill>
                            <a:srgbClr val="FFFFFF"/>
                          </a:solidFill>
                        </a:rPr>
                        <a:t>I</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15</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11050">
                <a:tc>
                  <a:txBody>
                    <a:bodyPr/>
                    <a:lstStyle/>
                    <a:p>
                      <a:pPr marL="0" lvl="0" indent="0" algn="l" rtl="0">
                        <a:lnSpc>
                          <a:spcPct val="115000"/>
                        </a:lnSpc>
                        <a:spcBef>
                          <a:spcPts val="0"/>
                        </a:spcBef>
                        <a:spcAft>
                          <a:spcPts val="0"/>
                        </a:spcAft>
                        <a:buNone/>
                      </a:pPr>
                      <a:r>
                        <a:rPr lang="hu" sz="1000">
                          <a:solidFill>
                            <a:srgbClr val="FFFFFF"/>
                          </a:solidFill>
                        </a:rPr>
                        <a:t>Í</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16</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11050">
                <a:tc>
                  <a:txBody>
                    <a:bodyPr/>
                    <a:lstStyle/>
                    <a:p>
                      <a:pPr marL="0" lvl="0" indent="0" algn="l" rtl="0">
                        <a:lnSpc>
                          <a:spcPct val="115000"/>
                        </a:lnSpc>
                        <a:spcBef>
                          <a:spcPts val="0"/>
                        </a:spcBef>
                        <a:spcAft>
                          <a:spcPts val="0"/>
                        </a:spcAft>
                        <a:buNone/>
                      </a:pPr>
                      <a:r>
                        <a:rPr lang="hu" sz="1000">
                          <a:solidFill>
                            <a:srgbClr val="FFFFFF"/>
                          </a:solidFill>
                        </a:rPr>
                        <a:t>J</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17</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11050">
                <a:tc>
                  <a:txBody>
                    <a:bodyPr/>
                    <a:lstStyle/>
                    <a:p>
                      <a:pPr marL="0" lvl="0" indent="0" algn="l" rtl="0">
                        <a:lnSpc>
                          <a:spcPct val="115000"/>
                        </a:lnSpc>
                        <a:spcBef>
                          <a:spcPts val="0"/>
                        </a:spcBef>
                        <a:spcAft>
                          <a:spcPts val="0"/>
                        </a:spcAft>
                        <a:buNone/>
                      </a:pPr>
                      <a:r>
                        <a:rPr lang="hu" sz="1000">
                          <a:solidFill>
                            <a:srgbClr val="FFFFFF"/>
                          </a:solidFill>
                        </a:rPr>
                        <a:t>K</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18</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11050">
                <a:tc>
                  <a:txBody>
                    <a:bodyPr/>
                    <a:lstStyle/>
                    <a:p>
                      <a:pPr marL="0" lvl="0" indent="0" algn="l" rtl="0">
                        <a:lnSpc>
                          <a:spcPct val="115000"/>
                        </a:lnSpc>
                        <a:spcBef>
                          <a:spcPts val="0"/>
                        </a:spcBef>
                        <a:spcAft>
                          <a:spcPts val="0"/>
                        </a:spcAft>
                        <a:buNone/>
                      </a:pPr>
                      <a:r>
                        <a:rPr lang="hu" sz="1000">
                          <a:solidFill>
                            <a:srgbClr val="FFFFFF"/>
                          </a:solidFill>
                        </a:rPr>
                        <a:t>L</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19</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211050">
                <a:tc>
                  <a:txBody>
                    <a:bodyPr/>
                    <a:lstStyle/>
                    <a:p>
                      <a:pPr marL="0" lvl="0" indent="0" algn="l" rtl="0">
                        <a:lnSpc>
                          <a:spcPct val="115000"/>
                        </a:lnSpc>
                        <a:spcBef>
                          <a:spcPts val="0"/>
                        </a:spcBef>
                        <a:spcAft>
                          <a:spcPts val="0"/>
                        </a:spcAft>
                        <a:buNone/>
                      </a:pPr>
                      <a:r>
                        <a:rPr lang="hu" sz="1000">
                          <a:solidFill>
                            <a:srgbClr val="FFFFFF"/>
                          </a:solidFill>
                        </a:rPr>
                        <a:t>Ly</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20</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211050">
                <a:tc>
                  <a:txBody>
                    <a:bodyPr/>
                    <a:lstStyle/>
                    <a:p>
                      <a:pPr marL="0" lvl="0" indent="0" algn="l" rtl="0">
                        <a:lnSpc>
                          <a:spcPct val="115000"/>
                        </a:lnSpc>
                        <a:spcBef>
                          <a:spcPts val="0"/>
                        </a:spcBef>
                        <a:spcAft>
                          <a:spcPts val="0"/>
                        </a:spcAft>
                        <a:buNone/>
                      </a:pPr>
                      <a:r>
                        <a:rPr lang="hu" sz="1000">
                          <a:solidFill>
                            <a:srgbClr val="FFFFFF"/>
                          </a:solidFill>
                        </a:rPr>
                        <a:t>M</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21</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211050">
                <a:tc>
                  <a:txBody>
                    <a:bodyPr/>
                    <a:lstStyle/>
                    <a:p>
                      <a:pPr marL="0" lvl="0" indent="0" algn="l" rtl="0">
                        <a:lnSpc>
                          <a:spcPct val="115000"/>
                        </a:lnSpc>
                        <a:spcBef>
                          <a:spcPts val="0"/>
                        </a:spcBef>
                        <a:spcAft>
                          <a:spcPts val="0"/>
                        </a:spcAft>
                        <a:buNone/>
                      </a:pPr>
                      <a:r>
                        <a:rPr lang="hu" sz="1000">
                          <a:solidFill>
                            <a:srgbClr val="FFFFFF"/>
                          </a:solidFill>
                        </a:rPr>
                        <a:t>N</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22</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graphicFrame>
        <p:nvGraphicFramePr>
          <p:cNvPr id="329" name="Google Shape;329;p41"/>
          <p:cNvGraphicFramePr/>
          <p:nvPr/>
        </p:nvGraphicFramePr>
        <p:xfrm>
          <a:off x="8313975" y="458025"/>
          <a:ext cx="3000000" cy="3000000"/>
        </p:xfrm>
        <a:graphic>
          <a:graphicData uri="http://schemas.openxmlformats.org/drawingml/2006/table">
            <a:tbl>
              <a:tblPr>
                <a:noFill/>
                <a:tableStyleId>{F67C7040-B558-43D9-A49A-5A4263EF2C2E}</a:tableStyleId>
              </a:tblPr>
              <a:tblGrid>
                <a:gridCol w="257150">
                  <a:extLst>
                    <a:ext uri="{9D8B030D-6E8A-4147-A177-3AD203B41FA5}">
                      <a16:colId xmlns:a16="http://schemas.microsoft.com/office/drawing/2014/main" val="20000"/>
                    </a:ext>
                  </a:extLst>
                </a:gridCol>
                <a:gridCol w="297725">
                  <a:extLst>
                    <a:ext uri="{9D8B030D-6E8A-4147-A177-3AD203B41FA5}">
                      <a16:colId xmlns:a16="http://schemas.microsoft.com/office/drawing/2014/main" val="20001"/>
                    </a:ext>
                  </a:extLst>
                </a:gridCol>
              </a:tblGrid>
              <a:tr h="200025">
                <a:tc>
                  <a:txBody>
                    <a:bodyPr/>
                    <a:lstStyle/>
                    <a:p>
                      <a:pPr marL="0" lvl="0" indent="0" algn="l" rtl="0">
                        <a:lnSpc>
                          <a:spcPct val="115000"/>
                        </a:lnSpc>
                        <a:spcBef>
                          <a:spcPts val="0"/>
                        </a:spcBef>
                        <a:spcAft>
                          <a:spcPts val="0"/>
                        </a:spcAft>
                        <a:buNone/>
                      </a:pPr>
                      <a:r>
                        <a:rPr lang="hu" sz="1000">
                          <a:solidFill>
                            <a:srgbClr val="FFFFFF"/>
                          </a:solidFill>
                        </a:rPr>
                        <a:t>Ny</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23</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hu" sz="1000">
                          <a:solidFill>
                            <a:srgbClr val="FFFFFF"/>
                          </a:solidFill>
                        </a:rPr>
                        <a:t>O</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24</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hu" sz="1000">
                          <a:solidFill>
                            <a:srgbClr val="FFFFFF"/>
                          </a:solidFill>
                        </a:rPr>
                        <a:t>Ó</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25</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hu" sz="1000">
                          <a:solidFill>
                            <a:srgbClr val="FFFFFF"/>
                          </a:solidFill>
                        </a:rPr>
                        <a:t>Ö</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26</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hu" sz="1000">
                          <a:solidFill>
                            <a:srgbClr val="FFFFFF"/>
                          </a:solidFill>
                        </a:rPr>
                        <a:t>Ő</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27</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hu" sz="1000">
                          <a:solidFill>
                            <a:srgbClr val="FFFFFF"/>
                          </a:solidFill>
                        </a:rPr>
                        <a:t>P</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28</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hu" sz="1000">
                          <a:solidFill>
                            <a:srgbClr val="FFFFFF"/>
                          </a:solidFill>
                        </a:rPr>
                        <a:t>Q</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29</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hu" sz="1000">
                          <a:solidFill>
                            <a:srgbClr val="FFFFFF"/>
                          </a:solidFill>
                        </a:rPr>
                        <a:t>R</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30</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hu" sz="1000">
                          <a:solidFill>
                            <a:srgbClr val="FFFFFF"/>
                          </a:solidFill>
                        </a:rPr>
                        <a:t>S</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31</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hu" sz="1000">
                          <a:solidFill>
                            <a:srgbClr val="FFFFFF"/>
                          </a:solidFill>
                        </a:rPr>
                        <a:t>Sz</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32</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hu" sz="1000">
                          <a:solidFill>
                            <a:srgbClr val="FFFFFF"/>
                          </a:solidFill>
                        </a:rPr>
                        <a:t>T</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33</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r>
                        <a:rPr lang="hu" sz="1000">
                          <a:solidFill>
                            <a:srgbClr val="FFFFFF"/>
                          </a:solidFill>
                        </a:rPr>
                        <a:t>Ty</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34</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lnSpc>
                          <a:spcPct val="115000"/>
                        </a:lnSpc>
                        <a:spcBef>
                          <a:spcPts val="0"/>
                        </a:spcBef>
                        <a:spcAft>
                          <a:spcPts val="0"/>
                        </a:spcAft>
                        <a:buNone/>
                      </a:pPr>
                      <a:r>
                        <a:rPr lang="hu" sz="1000">
                          <a:solidFill>
                            <a:srgbClr val="FFFFFF"/>
                          </a:solidFill>
                        </a:rPr>
                        <a:t>U</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35</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lnSpc>
                          <a:spcPct val="115000"/>
                        </a:lnSpc>
                        <a:spcBef>
                          <a:spcPts val="0"/>
                        </a:spcBef>
                        <a:spcAft>
                          <a:spcPts val="0"/>
                        </a:spcAft>
                        <a:buNone/>
                      </a:pPr>
                      <a:r>
                        <a:rPr lang="hu" sz="1000">
                          <a:solidFill>
                            <a:srgbClr val="FFFFFF"/>
                          </a:solidFill>
                        </a:rPr>
                        <a:t>Ú</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36</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lnSpc>
                          <a:spcPct val="115000"/>
                        </a:lnSpc>
                        <a:spcBef>
                          <a:spcPts val="0"/>
                        </a:spcBef>
                        <a:spcAft>
                          <a:spcPts val="0"/>
                        </a:spcAft>
                        <a:buNone/>
                      </a:pPr>
                      <a:r>
                        <a:rPr lang="hu" sz="1000">
                          <a:solidFill>
                            <a:srgbClr val="FFFFFF"/>
                          </a:solidFill>
                        </a:rPr>
                        <a:t>Ü</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37</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lnSpc>
                          <a:spcPct val="115000"/>
                        </a:lnSpc>
                        <a:spcBef>
                          <a:spcPts val="0"/>
                        </a:spcBef>
                        <a:spcAft>
                          <a:spcPts val="0"/>
                        </a:spcAft>
                        <a:buNone/>
                      </a:pPr>
                      <a:r>
                        <a:rPr lang="hu" sz="1000">
                          <a:solidFill>
                            <a:srgbClr val="FFFFFF"/>
                          </a:solidFill>
                        </a:rPr>
                        <a:t>Ű</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38</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lvl="0" indent="0" algn="l" rtl="0">
                        <a:lnSpc>
                          <a:spcPct val="115000"/>
                        </a:lnSpc>
                        <a:spcBef>
                          <a:spcPts val="0"/>
                        </a:spcBef>
                        <a:spcAft>
                          <a:spcPts val="0"/>
                        </a:spcAft>
                        <a:buNone/>
                      </a:pPr>
                      <a:r>
                        <a:rPr lang="hu" sz="1000">
                          <a:solidFill>
                            <a:srgbClr val="FFFFFF"/>
                          </a:solidFill>
                        </a:rPr>
                        <a:t>V</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39</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00025">
                <a:tc>
                  <a:txBody>
                    <a:bodyPr/>
                    <a:lstStyle/>
                    <a:p>
                      <a:pPr marL="0" lvl="0" indent="0" algn="l" rtl="0">
                        <a:lnSpc>
                          <a:spcPct val="115000"/>
                        </a:lnSpc>
                        <a:spcBef>
                          <a:spcPts val="0"/>
                        </a:spcBef>
                        <a:spcAft>
                          <a:spcPts val="0"/>
                        </a:spcAft>
                        <a:buNone/>
                      </a:pPr>
                      <a:r>
                        <a:rPr lang="hu" sz="1000">
                          <a:solidFill>
                            <a:srgbClr val="FFFFFF"/>
                          </a:solidFill>
                        </a:rPr>
                        <a:t>W</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40</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00025">
                <a:tc>
                  <a:txBody>
                    <a:bodyPr/>
                    <a:lstStyle/>
                    <a:p>
                      <a:pPr marL="0" lvl="0" indent="0" algn="l" rtl="0">
                        <a:lnSpc>
                          <a:spcPct val="115000"/>
                        </a:lnSpc>
                        <a:spcBef>
                          <a:spcPts val="0"/>
                        </a:spcBef>
                        <a:spcAft>
                          <a:spcPts val="0"/>
                        </a:spcAft>
                        <a:buNone/>
                      </a:pPr>
                      <a:r>
                        <a:rPr lang="hu" sz="1000">
                          <a:solidFill>
                            <a:srgbClr val="FFFFFF"/>
                          </a:solidFill>
                        </a:rPr>
                        <a:t>X</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41</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200025">
                <a:tc>
                  <a:txBody>
                    <a:bodyPr/>
                    <a:lstStyle/>
                    <a:p>
                      <a:pPr marL="0" lvl="0" indent="0" algn="l" rtl="0">
                        <a:lnSpc>
                          <a:spcPct val="115000"/>
                        </a:lnSpc>
                        <a:spcBef>
                          <a:spcPts val="0"/>
                        </a:spcBef>
                        <a:spcAft>
                          <a:spcPts val="0"/>
                        </a:spcAft>
                        <a:buNone/>
                      </a:pPr>
                      <a:r>
                        <a:rPr lang="hu" sz="1000">
                          <a:solidFill>
                            <a:srgbClr val="FFFFFF"/>
                          </a:solidFill>
                        </a:rPr>
                        <a:t>Y</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42</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200025">
                <a:tc>
                  <a:txBody>
                    <a:bodyPr/>
                    <a:lstStyle/>
                    <a:p>
                      <a:pPr marL="0" lvl="0" indent="0" algn="l" rtl="0">
                        <a:lnSpc>
                          <a:spcPct val="115000"/>
                        </a:lnSpc>
                        <a:spcBef>
                          <a:spcPts val="0"/>
                        </a:spcBef>
                        <a:spcAft>
                          <a:spcPts val="0"/>
                        </a:spcAft>
                        <a:buNone/>
                      </a:pPr>
                      <a:r>
                        <a:rPr lang="hu" sz="1000">
                          <a:solidFill>
                            <a:srgbClr val="FFFFFF"/>
                          </a:solidFill>
                        </a:rPr>
                        <a:t>Z</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43</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200025">
                <a:tc>
                  <a:txBody>
                    <a:bodyPr/>
                    <a:lstStyle/>
                    <a:p>
                      <a:pPr marL="0" lvl="0" indent="0" algn="l" rtl="0">
                        <a:lnSpc>
                          <a:spcPct val="115000"/>
                        </a:lnSpc>
                        <a:spcBef>
                          <a:spcPts val="0"/>
                        </a:spcBef>
                        <a:spcAft>
                          <a:spcPts val="0"/>
                        </a:spcAft>
                        <a:buNone/>
                      </a:pPr>
                      <a:r>
                        <a:rPr lang="hu" sz="1000">
                          <a:solidFill>
                            <a:srgbClr val="FFFFFF"/>
                          </a:solidFill>
                        </a:rPr>
                        <a:t>Zs</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hu" sz="1000">
                          <a:solidFill>
                            <a:srgbClr val="FFFFFF"/>
                          </a:solidFill>
                        </a:rPr>
                        <a:t>44</a:t>
                      </a:r>
                      <a:endParaRPr sz="1000">
                        <a:solidFill>
                          <a:srgbClr val="FFFFFF"/>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II. Digitalizáció</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latin typeface="Montserrat"/>
                <a:ea typeface="Montserrat"/>
                <a:cs typeface="Montserrat"/>
                <a:sym typeface="Montserrat"/>
              </a:rPr>
              <a:t>Az állam - a piaci szférával párhuzamosan - igyekszik digitalizálódni</a:t>
            </a:r>
            <a:endParaRPr>
              <a:latin typeface="Montserrat"/>
              <a:ea typeface="Montserrat"/>
              <a:cs typeface="Montserrat"/>
              <a:sym typeface="Montserrat"/>
            </a:endParaRPr>
          </a:p>
          <a:p>
            <a:pPr marL="0" lvl="0" indent="0" algn="l" rtl="0">
              <a:spcBef>
                <a:spcPts val="1200"/>
              </a:spcBef>
              <a:spcAft>
                <a:spcPts val="0"/>
              </a:spcAft>
              <a:buNone/>
            </a:pPr>
            <a:r>
              <a:rPr lang="hu">
                <a:latin typeface="Montserrat"/>
                <a:ea typeface="Montserrat"/>
                <a:cs typeface="Montserrat"/>
                <a:sym typeface="Montserrat"/>
              </a:rPr>
              <a:t>Az eljárások 2018. óta főszabály szerint elektronikusak (kivéve az ingatlan-nyilvántartás, de már nem sokáig)</a:t>
            </a:r>
            <a:endParaRPr>
              <a:latin typeface="Montserrat"/>
              <a:ea typeface="Montserrat"/>
              <a:cs typeface="Montserrat"/>
              <a:sym typeface="Montserrat"/>
            </a:endParaRPr>
          </a:p>
          <a:p>
            <a:pPr marL="0" lvl="0" indent="0" algn="l" rtl="0">
              <a:spcBef>
                <a:spcPts val="1200"/>
              </a:spcBef>
              <a:spcAft>
                <a:spcPts val="0"/>
              </a:spcAft>
              <a:buNone/>
            </a:pPr>
            <a:r>
              <a:rPr lang="hu">
                <a:latin typeface="Montserrat"/>
                <a:ea typeface="Montserrat"/>
                <a:cs typeface="Montserrat"/>
                <a:sym typeface="Montserrat"/>
              </a:rPr>
              <a:t>A gazdálkodó szervezetek állammal való kapcsolattartása kötelezően elektronikus 2018. január 01. óta</a:t>
            </a:r>
            <a:endParaRPr>
              <a:latin typeface="Montserrat"/>
              <a:ea typeface="Montserrat"/>
              <a:cs typeface="Montserrat"/>
              <a:sym typeface="Montserrat"/>
            </a:endParaRPr>
          </a:p>
          <a:p>
            <a:pPr marL="0" lvl="0" indent="0" algn="l" rtl="0">
              <a:spcBef>
                <a:spcPts val="1200"/>
              </a:spcBef>
              <a:spcAft>
                <a:spcPts val="0"/>
              </a:spcAft>
              <a:buNone/>
            </a:pPr>
            <a:r>
              <a:rPr lang="hu">
                <a:latin typeface="Montserrat"/>
                <a:ea typeface="Montserrat"/>
                <a:cs typeface="Montserrat"/>
                <a:sym typeface="Montserrat"/>
              </a:rPr>
              <a:t>Az állampolgárok kapcsolattartása és ügyintézése nem kötelezően elektronikus (nem is lesz), de az állam ösztönzi az elektronikus ügyintézést</a:t>
            </a:r>
            <a:endParaRPr>
              <a:latin typeface="Montserrat"/>
              <a:ea typeface="Montserrat"/>
              <a:cs typeface="Montserrat"/>
              <a:sym typeface="Montserrat"/>
            </a:endParaRPr>
          </a:p>
          <a:p>
            <a:pPr marL="0" lvl="0" indent="0" algn="l" rtl="0">
              <a:spcBef>
                <a:spcPts val="1200"/>
              </a:spcBef>
              <a:spcAft>
                <a:spcPts val="1200"/>
              </a:spcAft>
              <a:buNone/>
            </a:pPr>
            <a:r>
              <a:rPr lang="hu">
                <a:latin typeface="Montserrat"/>
                <a:ea typeface="Montserrat"/>
                <a:cs typeface="Montserrat"/>
                <a:sym typeface="Montserrat"/>
              </a:rPr>
              <a:t>Miért? - </a:t>
            </a:r>
            <a:r>
              <a:rPr lang="hu" b="1">
                <a:latin typeface="Montserrat"/>
                <a:ea typeface="Montserrat"/>
                <a:cs typeface="Montserrat"/>
                <a:sym typeface="Montserrat"/>
              </a:rPr>
              <a:t>Olcsó, gyors, környezet- (papír-)kímélő.</a:t>
            </a:r>
            <a:endParaRPr b="1">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2. Elektronikus okirat (DÁPtv. 103. § (1)) =</a:t>
            </a:r>
            <a:endParaRPr/>
          </a:p>
        </p:txBody>
      </p:sp>
      <p:sp>
        <p:nvSpPr>
          <p:cNvPr id="335" name="Google Shape;335;p4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hu" sz="2000" b="1">
                <a:latin typeface="Montserrat"/>
                <a:ea typeface="Montserrat"/>
                <a:cs typeface="Montserrat"/>
                <a:sym typeface="Montserrat"/>
              </a:rPr>
              <a:t>Elektronikus dokumentum (= bármilyen számítógép által ember és/vagy számítógép számára értelmezhetővé tett információ)</a:t>
            </a:r>
            <a:endParaRPr sz="2000" b="1">
              <a:latin typeface="Montserrat"/>
              <a:ea typeface="Montserrat"/>
              <a:cs typeface="Montserrat"/>
              <a:sym typeface="Montserrat"/>
            </a:endParaRPr>
          </a:p>
          <a:p>
            <a:pPr marL="0" lvl="0" indent="0" algn="ctr" rtl="0">
              <a:spcBef>
                <a:spcPts val="1200"/>
              </a:spcBef>
              <a:spcAft>
                <a:spcPts val="0"/>
              </a:spcAft>
              <a:buNone/>
            </a:pPr>
            <a:r>
              <a:rPr lang="hu" sz="2000" b="1">
                <a:latin typeface="Montserrat"/>
                <a:ea typeface="Montserrat"/>
                <a:cs typeface="Montserrat"/>
                <a:sym typeface="Montserrat"/>
              </a:rPr>
              <a:t>+</a:t>
            </a:r>
            <a:endParaRPr sz="2000" b="1">
              <a:latin typeface="Montserrat"/>
              <a:ea typeface="Montserrat"/>
              <a:cs typeface="Montserrat"/>
              <a:sym typeface="Montserrat"/>
            </a:endParaRPr>
          </a:p>
          <a:p>
            <a:pPr marL="0" lvl="0" indent="0" algn="ctr" rtl="0">
              <a:spcBef>
                <a:spcPts val="1200"/>
              </a:spcBef>
              <a:spcAft>
                <a:spcPts val="0"/>
              </a:spcAft>
              <a:buNone/>
            </a:pPr>
            <a:r>
              <a:rPr lang="hu" sz="2000" b="1">
                <a:latin typeface="Montserrat"/>
                <a:ea typeface="Montserrat"/>
                <a:cs typeface="Montserrat"/>
                <a:sym typeface="Montserrat"/>
              </a:rPr>
              <a:t>Elektronikus aláírás</a:t>
            </a:r>
            <a:endParaRPr sz="2000" b="1">
              <a:latin typeface="Montserrat"/>
              <a:ea typeface="Montserrat"/>
              <a:cs typeface="Montserrat"/>
              <a:sym typeface="Montserrat"/>
            </a:endParaRPr>
          </a:p>
          <a:p>
            <a:pPr marL="0" lvl="0" indent="0" algn="ctr" rtl="0">
              <a:spcBef>
                <a:spcPts val="1200"/>
              </a:spcBef>
              <a:spcAft>
                <a:spcPts val="0"/>
              </a:spcAft>
              <a:buNone/>
            </a:pPr>
            <a:r>
              <a:rPr lang="hu" sz="2000" b="1">
                <a:latin typeface="Montserrat"/>
                <a:ea typeface="Montserrat"/>
                <a:cs typeface="Montserrat"/>
                <a:sym typeface="Montserrat"/>
              </a:rPr>
              <a:t>(De csak akkor, ha soha nem került kinyomtatásra és visszaszkennelésre!)</a:t>
            </a:r>
            <a:endParaRPr sz="2000" b="1">
              <a:latin typeface="Montserrat"/>
              <a:ea typeface="Montserrat"/>
              <a:cs typeface="Montserrat"/>
              <a:sym typeface="Montserrat"/>
            </a:endParaRPr>
          </a:p>
          <a:p>
            <a:pPr marL="0" lvl="0" indent="0" algn="ctr" rtl="0">
              <a:spcBef>
                <a:spcPts val="1200"/>
              </a:spcBef>
              <a:spcAft>
                <a:spcPts val="1200"/>
              </a:spcAft>
              <a:buNone/>
            </a:pPr>
            <a:r>
              <a:rPr lang="hu" sz="2000" b="1">
                <a:latin typeface="Montserrat"/>
                <a:ea typeface="Montserrat"/>
                <a:cs typeface="Montserrat"/>
                <a:sym typeface="Montserrat"/>
              </a:rPr>
              <a:t>2024. január 01-től </a:t>
            </a:r>
            <a:r>
              <a:rPr lang="hu" sz="2000" b="1" i="1" u="sng">
                <a:latin typeface="Montserrat"/>
                <a:ea typeface="Montserrat"/>
                <a:cs typeface="Montserrat"/>
                <a:sym typeface="Montserrat"/>
              </a:rPr>
              <a:t>időbélyeg</a:t>
            </a:r>
            <a:r>
              <a:rPr lang="hu" sz="2000" b="1">
                <a:latin typeface="Montserrat"/>
                <a:ea typeface="Montserrat"/>
                <a:cs typeface="Montserrat"/>
                <a:sym typeface="Montserrat"/>
              </a:rPr>
              <a:t> is kötelező!</a:t>
            </a:r>
            <a:endParaRPr>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3000"/>
              <a:t>3. Elektronikus kézbesítés</a:t>
            </a:r>
            <a:endParaRPr/>
          </a:p>
        </p:txBody>
      </p:sp>
      <p:sp>
        <p:nvSpPr>
          <p:cNvPr id="341" name="Google Shape;341;p4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a:bodyPr>
          <a:lstStyle/>
          <a:p>
            <a:pPr marL="457200" lvl="0" indent="-325755" algn="just" rtl="0">
              <a:spcBef>
                <a:spcPts val="0"/>
              </a:spcBef>
              <a:spcAft>
                <a:spcPts val="0"/>
              </a:spcAft>
              <a:buSzPct val="100000"/>
              <a:buFont typeface="Roboto"/>
              <a:buAutoNum type="arabicPeriod"/>
            </a:pPr>
            <a:r>
              <a:rPr lang="hu" sz="1800">
                <a:latin typeface="Montserrat"/>
                <a:ea typeface="Montserrat"/>
                <a:cs typeface="Montserrat"/>
                <a:sym typeface="Montserrat"/>
              </a:rPr>
              <a:t>Állam (hatóság) és állampolgár között (ha tett RNY-nyilatkozatot): </a:t>
            </a:r>
            <a:r>
              <a:rPr lang="hu" sz="1800" b="1">
                <a:latin typeface="Montserrat"/>
                <a:ea typeface="Montserrat"/>
                <a:cs typeface="Montserrat"/>
                <a:sym typeface="Montserrat"/>
              </a:rPr>
              <a:t>Ügyfélkapu tárhely</a:t>
            </a:r>
            <a:endParaRPr sz="1800" b="1">
              <a:latin typeface="Montserrat"/>
              <a:ea typeface="Montserrat"/>
              <a:cs typeface="Montserrat"/>
              <a:sym typeface="Montserrat"/>
            </a:endParaRPr>
          </a:p>
          <a:p>
            <a:pPr marL="457200" lvl="0" indent="0" algn="just" rtl="0">
              <a:spcBef>
                <a:spcPts val="1200"/>
              </a:spcBef>
              <a:spcAft>
                <a:spcPts val="0"/>
              </a:spcAft>
              <a:buNone/>
            </a:pPr>
            <a:endParaRPr sz="1800">
              <a:latin typeface="Montserrat"/>
              <a:ea typeface="Montserrat"/>
              <a:cs typeface="Montserrat"/>
              <a:sym typeface="Montserrat"/>
            </a:endParaRPr>
          </a:p>
          <a:p>
            <a:pPr marL="457200" lvl="0" indent="-325755" algn="just" rtl="0">
              <a:spcBef>
                <a:spcPts val="1200"/>
              </a:spcBef>
              <a:spcAft>
                <a:spcPts val="0"/>
              </a:spcAft>
              <a:buSzPct val="100000"/>
              <a:buFont typeface="Roboto"/>
              <a:buAutoNum type="arabicPeriod"/>
            </a:pPr>
            <a:r>
              <a:rPr lang="hu" sz="1800">
                <a:latin typeface="Montserrat"/>
                <a:ea typeface="Montserrat"/>
                <a:cs typeface="Montserrat"/>
                <a:sym typeface="Montserrat"/>
              </a:rPr>
              <a:t>Állam (hatóság) és gazdálkodó szervezetek között (kötelező!): </a:t>
            </a:r>
            <a:r>
              <a:rPr lang="hu" sz="1800" b="1">
                <a:latin typeface="Montserrat"/>
                <a:ea typeface="Montserrat"/>
                <a:cs typeface="Montserrat"/>
                <a:sym typeface="Montserrat"/>
              </a:rPr>
              <a:t>Cégkapu tárhely</a:t>
            </a:r>
            <a:endParaRPr sz="1800" b="1">
              <a:latin typeface="Montserrat"/>
              <a:ea typeface="Montserrat"/>
              <a:cs typeface="Montserrat"/>
              <a:sym typeface="Montserrat"/>
            </a:endParaRPr>
          </a:p>
          <a:p>
            <a:pPr marL="457200" lvl="0" indent="0" algn="just" rtl="0">
              <a:spcBef>
                <a:spcPts val="1200"/>
              </a:spcBef>
              <a:spcAft>
                <a:spcPts val="0"/>
              </a:spcAft>
              <a:buNone/>
            </a:pPr>
            <a:endParaRPr sz="1800">
              <a:latin typeface="Montserrat"/>
              <a:ea typeface="Montserrat"/>
              <a:cs typeface="Montserrat"/>
              <a:sym typeface="Montserrat"/>
            </a:endParaRPr>
          </a:p>
          <a:p>
            <a:pPr marL="457200" lvl="0" indent="-325755" algn="just" rtl="0">
              <a:spcBef>
                <a:spcPts val="1200"/>
              </a:spcBef>
              <a:spcAft>
                <a:spcPts val="0"/>
              </a:spcAft>
              <a:buSzPct val="100000"/>
              <a:buFont typeface="Roboto"/>
              <a:buAutoNum type="arabicPeriod"/>
            </a:pPr>
            <a:r>
              <a:rPr lang="hu" sz="1800">
                <a:latin typeface="Montserrat"/>
                <a:ea typeface="Montserrat"/>
                <a:cs typeface="Montserrat"/>
                <a:sym typeface="Montserrat"/>
              </a:rPr>
              <a:t>Állampolgár és gazdálkodó szervezetek között: </a:t>
            </a:r>
            <a:r>
              <a:rPr lang="hu" sz="1800" b="1">
                <a:latin typeface="Montserrat"/>
                <a:ea typeface="Montserrat"/>
                <a:cs typeface="Montserrat"/>
                <a:sym typeface="Montserrat"/>
              </a:rPr>
              <a:t>minősített ajánlott elektronikus kézbesítési szolgáltatás</a:t>
            </a:r>
            <a:r>
              <a:rPr lang="hu" sz="1800">
                <a:latin typeface="Montserrat"/>
                <a:ea typeface="Montserrat"/>
                <a:cs typeface="Montserrat"/>
                <a:sym typeface="Montserrat"/>
              </a:rPr>
              <a:t> (eIDAS 44. cikk)</a:t>
            </a:r>
            <a:endParaRPr>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hu" sz="3000"/>
              <a:t>4. </a:t>
            </a:r>
            <a:r>
              <a:rPr lang="hu" sz="3000" b="1"/>
              <a:t>Elektronikus archiválás</a:t>
            </a:r>
            <a:r>
              <a:rPr lang="hu" sz="3000"/>
              <a:t> (1/2018. (VI. 29.) ITM rendelet)</a:t>
            </a:r>
            <a:endParaRPr sz="3000"/>
          </a:p>
        </p:txBody>
      </p:sp>
      <p:sp>
        <p:nvSpPr>
          <p:cNvPr id="347" name="Google Shape;347;p4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20000"/>
          </a:bodyPr>
          <a:lstStyle/>
          <a:p>
            <a:pPr marL="457200" lvl="0" indent="-325755" algn="just" rtl="0">
              <a:spcBef>
                <a:spcPts val="0"/>
              </a:spcBef>
              <a:spcAft>
                <a:spcPts val="0"/>
              </a:spcAft>
              <a:buSzPct val="100000"/>
              <a:buFont typeface="Montserrat"/>
              <a:buAutoNum type="arabicPeriod"/>
            </a:pPr>
            <a:r>
              <a:rPr lang="hu" sz="1800">
                <a:latin typeface="Montserrat"/>
                <a:ea typeface="Montserrat"/>
                <a:cs typeface="Montserrat"/>
                <a:sym typeface="Montserrat"/>
              </a:rPr>
              <a:t>Az elektronikus archiválás nemcsak az elektronikus okirat elmentését jelenti, hanem a hosszútávú hitelesség biztosítását is!</a:t>
            </a:r>
            <a:endParaRPr sz="1800">
              <a:latin typeface="Montserrat"/>
              <a:ea typeface="Montserrat"/>
              <a:cs typeface="Montserrat"/>
              <a:sym typeface="Montserrat"/>
            </a:endParaRPr>
          </a:p>
          <a:p>
            <a:pPr marL="457200" lvl="0" indent="0" algn="just" rtl="0">
              <a:spcBef>
                <a:spcPts val="1200"/>
              </a:spcBef>
              <a:spcAft>
                <a:spcPts val="0"/>
              </a:spcAft>
              <a:buNone/>
            </a:pPr>
            <a:endParaRPr sz="1800">
              <a:latin typeface="Montserrat"/>
              <a:ea typeface="Montserrat"/>
              <a:cs typeface="Montserrat"/>
              <a:sym typeface="Montserrat"/>
            </a:endParaRPr>
          </a:p>
          <a:p>
            <a:pPr marL="457200" lvl="0" indent="-325755" algn="just" rtl="0">
              <a:spcBef>
                <a:spcPts val="1200"/>
              </a:spcBef>
              <a:spcAft>
                <a:spcPts val="0"/>
              </a:spcAft>
              <a:buSzPct val="100000"/>
              <a:buFont typeface="Montserrat"/>
              <a:buAutoNum type="arabicPeriod"/>
            </a:pPr>
            <a:r>
              <a:rPr lang="hu" sz="1800">
                <a:latin typeface="Montserrat"/>
                <a:ea typeface="Montserrat"/>
                <a:cs typeface="Montserrat"/>
                <a:sym typeface="Montserrat"/>
              </a:rPr>
              <a:t>Az elektronikus hitelesség hosszú távú fenntartása az aláíró (ügyvédi tevékenység esetén az ügyvéd) feladata.</a:t>
            </a:r>
            <a:endParaRPr sz="1800">
              <a:latin typeface="Montserrat"/>
              <a:ea typeface="Montserrat"/>
              <a:cs typeface="Montserrat"/>
              <a:sym typeface="Montserrat"/>
            </a:endParaRPr>
          </a:p>
          <a:p>
            <a:pPr marL="457200" lvl="0" indent="0" algn="just" rtl="0">
              <a:spcBef>
                <a:spcPts val="1200"/>
              </a:spcBef>
              <a:spcAft>
                <a:spcPts val="0"/>
              </a:spcAft>
              <a:buNone/>
            </a:pPr>
            <a:endParaRPr sz="1800">
              <a:latin typeface="Montserrat"/>
              <a:ea typeface="Montserrat"/>
              <a:cs typeface="Montserrat"/>
              <a:sym typeface="Montserrat"/>
            </a:endParaRPr>
          </a:p>
          <a:p>
            <a:pPr marL="457200" lvl="0" indent="-325755" algn="just" rtl="0">
              <a:spcBef>
                <a:spcPts val="1200"/>
              </a:spcBef>
              <a:spcAft>
                <a:spcPts val="0"/>
              </a:spcAft>
              <a:buSzPct val="100000"/>
              <a:buFont typeface="Montserrat"/>
              <a:buAutoNum type="arabicPeriod"/>
            </a:pPr>
            <a:r>
              <a:rPr lang="hu" sz="1800">
                <a:latin typeface="Montserrat"/>
                <a:ea typeface="Montserrat"/>
                <a:cs typeface="Montserrat"/>
                <a:sym typeface="Montserrat"/>
              </a:rPr>
              <a:t>Ennek megvalósítása a “felülidőbélyegzéssel” történik, azaz az időbélyeg lejárta előtt újabb időbélyeggel kell biztosítani az elektronikus irat hitelességét.</a:t>
            </a:r>
            <a:endParaRPr>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2300"/>
              <a:t>5. Átjárás a papír alapú és az elektronikus okiratok között</a:t>
            </a:r>
            <a:endParaRPr/>
          </a:p>
        </p:txBody>
      </p:sp>
      <p:sp>
        <p:nvSpPr>
          <p:cNvPr id="353" name="Google Shape;353;p4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a:bodyPr>
          <a:lstStyle/>
          <a:p>
            <a:pPr marL="457200" lvl="0" indent="-317182" algn="l" rtl="0">
              <a:lnSpc>
                <a:spcPct val="200000"/>
              </a:lnSpc>
              <a:spcBef>
                <a:spcPts val="0"/>
              </a:spcBef>
              <a:spcAft>
                <a:spcPts val="0"/>
              </a:spcAft>
              <a:buSzPct val="100000"/>
              <a:buFont typeface="Roboto"/>
              <a:buAutoNum type="arabicPeriod"/>
            </a:pPr>
            <a:r>
              <a:rPr lang="hu" sz="1800">
                <a:latin typeface="Montserrat"/>
                <a:ea typeface="Montserrat"/>
                <a:cs typeface="Montserrat"/>
                <a:sym typeface="Montserrat"/>
              </a:rPr>
              <a:t>Papír alapú okirat </a:t>
            </a:r>
            <a:r>
              <a:rPr lang="hu" sz="1800" b="1">
                <a:latin typeface="Montserrat"/>
                <a:ea typeface="Montserrat"/>
                <a:cs typeface="Montserrat"/>
                <a:sym typeface="Montserrat"/>
              </a:rPr>
              <a:t>elektronikussá alakítása</a:t>
            </a:r>
            <a:r>
              <a:rPr lang="hu" sz="1800">
                <a:latin typeface="Montserrat"/>
                <a:ea typeface="Montserrat"/>
                <a:cs typeface="Montserrat"/>
                <a:sym typeface="Montserrat"/>
              </a:rPr>
              <a:t> (Eüsztv. 103. §, Üttv. 46. §)</a:t>
            </a:r>
            <a:endParaRPr sz="1800">
              <a:latin typeface="Montserrat"/>
              <a:ea typeface="Montserrat"/>
              <a:cs typeface="Montserrat"/>
              <a:sym typeface="Montserrat"/>
            </a:endParaRPr>
          </a:p>
          <a:p>
            <a:pPr marL="457200" lvl="0" indent="-317182" algn="l" rtl="0">
              <a:lnSpc>
                <a:spcPct val="200000"/>
              </a:lnSpc>
              <a:spcBef>
                <a:spcPts val="0"/>
              </a:spcBef>
              <a:spcAft>
                <a:spcPts val="0"/>
              </a:spcAft>
              <a:buSzPct val="100000"/>
              <a:buFont typeface="Roboto"/>
              <a:buAutoNum type="arabicPeriod"/>
            </a:pPr>
            <a:r>
              <a:rPr lang="hu" sz="1800">
                <a:latin typeface="Montserrat"/>
                <a:ea typeface="Montserrat"/>
                <a:cs typeface="Montserrat"/>
                <a:sym typeface="Montserrat"/>
              </a:rPr>
              <a:t>Papír alapú okirat </a:t>
            </a:r>
            <a:r>
              <a:rPr lang="hu" sz="1800" b="1">
                <a:latin typeface="Montserrat"/>
                <a:ea typeface="Montserrat"/>
                <a:cs typeface="Montserrat"/>
                <a:sym typeface="Montserrat"/>
              </a:rPr>
              <a:t>hiteles elektronikus másolat</a:t>
            </a:r>
            <a:r>
              <a:rPr lang="hu" sz="1800">
                <a:latin typeface="Montserrat"/>
                <a:ea typeface="Montserrat"/>
                <a:cs typeface="Montserrat"/>
                <a:sym typeface="Montserrat"/>
              </a:rPr>
              <a:t>a (Vhr. 55-58. §§)</a:t>
            </a:r>
            <a:endParaRPr sz="1800">
              <a:latin typeface="Montserrat"/>
              <a:ea typeface="Montserrat"/>
              <a:cs typeface="Montserrat"/>
              <a:sym typeface="Montserrat"/>
            </a:endParaRPr>
          </a:p>
          <a:p>
            <a:pPr marL="457200" lvl="0" indent="-317182" algn="l" rtl="0">
              <a:lnSpc>
                <a:spcPct val="200000"/>
              </a:lnSpc>
              <a:spcBef>
                <a:spcPts val="0"/>
              </a:spcBef>
              <a:spcAft>
                <a:spcPts val="0"/>
              </a:spcAft>
              <a:buSzPct val="100000"/>
              <a:buFont typeface="Roboto"/>
              <a:buAutoNum type="arabicPeriod"/>
            </a:pPr>
            <a:r>
              <a:rPr lang="hu" sz="1800" b="1">
                <a:latin typeface="Montserrat"/>
                <a:ea typeface="Montserrat"/>
                <a:cs typeface="Montserrat"/>
                <a:sym typeface="Montserrat"/>
              </a:rPr>
              <a:t>Elektronikus beadvány</a:t>
            </a:r>
            <a:r>
              <a:rPr lang="hu" sz="1800">
                <a:latin typeface="Montserrat"/>
                <a:ea typeface="Montserrat"/>
                <a:cs typeface="Montserrat"/>
                <a:sym typeface="Montserrat"/>
              </a:rPr>
              <a:t> (Eüsztv. 21/A. § (4) bekezdés)</a:t>
            </a:r>
            <a:endParaRPr sz="1800">
              <a:latin typeface="Montserrat"/>
              <a:ea typeface="Montserrat"/>
              <a:cs typeface="Montserrat"/>
              <a:sym typeface="Montserrat"/>
            </a:endParaRPr>
          </a:p>
          <a:p>
            <a:pPr marL="457200" lvl="0" indent="-317182" algn="l" rtl="0">
              <a:lnSpc>
                <a:spcPct val="200000"/>
              </a:lnSpc>
              <a:spcBef>
                <a:spcPts val="0"/>
              </a:spcBef>
              <a:spcAft>
                <a:spcPts val="0"/>
              </a:spcAft>
              <a:buSzPct val="100000"/>
              <a:buFont typeface="Montserrat"/>
              <a:buAutoNum type="arabicPeriod"/>
            </a:pPr>
            <a:r>
              <a:rPr lang="hu" sz="1800">
                <a:latin typeface="Montserrat"/>
                <a:ea typeface="Montserrat"/>
                <a:cs typeface="Montserrat"/>
                <a:sym typeface="Montserrat"/>
              </a:rPr>
              <a:t>Elektronikus okirat papír alapú kiadmánya (Eüsztv. 102. §)</a:t>
            </a:r>
            <a:endParaRPr sz="1800">
              <a:latin typeface="Montserrat"/>
              <a:ea typeface="Montserrat"/>
              <a:cs typeface="Montserrat"/>
              <a:sym typeface="Montserrat"/>
            </a:endParaRPr>
          </a:p>
          <a:p>
            <a:pPr marL="457200" lvl="0" indent="-317182" algn="l" rtl="0">
              <a:lnSpc>
                <a:spcPct val="200000"/>
              </a:lnSpc>
              <a:spcBef>
                <a:spcPts val="0"/>
              </a:spcBef>
              <a:spcAft>
                <a:spcPts val="0"/>
              </a:spcAft>
              <a:buSzPct val="100000"/>
              <a:buFont typeface="Montserrat"/>
              <a:buAutoNum type="arabicPeriod"/>
            </a:pPr>
            <a:r>
              <a:rPr lang="hu" sz="1800">
                <a:latin typeface="Montserrat"/>
                <a:ea typeface="Montserrat"/>
                <a:cs typeface="Montserrat"/>
                <a:sym typeface="Montserrat"/>
              </a:rPr>
              <a:t>Elektronikus okirat papír alapú hiteles másolata (Kjötv. 137. § (3) bekezdés)</a:t>
            </a:r>
            <a:endParaRPr>
              <a:latin typeface="Montserrat"/>
              <a:ea typeface="Montserrat"/>
              <a:cs typeface="Montserrat"/>
              <a:sym typeface="Montserrat"/>
            </a:endParaRPr>
          </a:p>
        </p:txBody>
      </p:sp>
      <p:sp>
        <p:nvSpPr>
          <p:cNvPr id="354" name="Google Shape;354;p45"/>
          <p:cNvSpPr txBox="1"/>
          <p:nvPr/>
        </p:nvSpPr>
        <p:spPr>
          <a:xfrm>
            <a:off x="1085750" y="4184650"/>
            <a:ext cx="7323000" cy="70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u" sz="1600" b="1">
                <a:solidFill>
                  <a:srgbClr val="FF0000"/>
                </a:solidFill>
                <a:latin typeface="Lato"/>
                <a:ea typeface="Lato"/>
                <a:cs typeface="Lato"/>
                <a:sym typeface="Lato"/>
              </a:rPr>
              <a:t>EZT NAGYON FONTOS ÉRTENI AZ IFORM-HOZ ÉS AZ E-ING-HEZ!</a:t>
            </a:r>
            <a:endParaRPr sz="1600" b="1">
              <a:solidFill>
                <a:srgbClr val="FF0000"/>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5. Papír alapú okirat elektronikussá alakítása I. (Eüsztv. 103. §, Üttv. 46. §)</a:t>
            </a:r>
            <a:endParaRPr/>
          </a:p>
        </p:txBody>
      </p:sp>
      <p:sp>
        <p:nvSpPr>
          <p:cNvPr id="360" name="Google Shape;360;p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92500" lnSpcReduction="20000"/>
          </a:bodyPr>
          <a:lstStyle/>
          <a:p>
            <a:pPr marL="457200" lvl="0" indent="-334327" algn="just" rtl="0">
              <a:spcBef>
                <a:spcPts val="0"/>
              </a:spcBef>
              <a:spcAft>
                <a:spcPts val="0"/>
              </a:spcAft>
              <a:buSzPct val="100000"/>
              <a:buFont typeface="Montserrat"/>
              <a:buAutoNum type="arabicPeriod"/>
            </a:pPr>
            <a:r>
              <a:rPr lang="hu" sz="1800">
                <a:latin typeface="Montserrat"/>
                <a:ea typeface="Montserrat"/>
                <a:cs typeface="Montserrat"/>
                <a:sym typeface="Montserrat"/>
              </a:rPr>
              <a:t>Záradékolás (“az elektronikus kiadmány az alapul szolgáló papír alapú irattal megegyezik”) + elektronikus aláírás minden fél által!</a:t>
            </a:r>
            <a:endParaRPr sz="1800">
              <a:latin typeface="Montserrat"/>
              <a:ea typeface="Montserrat"/>
              <a:cs typeface="Montserrat"/>
              <a:sym typeface="Montserrat"/>
            </a:endParaRPr>
          </a:p>
          <a:p>
            <a:pPr marL="457200" lvl="0" indent="-334327" algn="just" rtl="0">
              <a:spcBef>
                <a:spcPts val="0"/>
              </a:spcBef>
              <a:spcAft>
                <a:spcPts val="0"/>
              </a:spcAft>
              <a:buSzPct val="100000"/>
              <a:buFont typeface="Montserrat"/>
              <a:buAutoNum type="arabicPeriod"/>
            </a:pPr>
            <a:r>
              <a:rPr lang="hu" sz="1800">
                <a:latin typeface="Montserrat"/>
                <a:ea typeface="Montserrat"/>
                <a:cs typeface="Montserrat"/>
                <a:sym typeface="Montserrat"/>
              </a:rPr>
              <a:t>Ügyvédnek nem kell záradékolnia (de záradékolhat)</a:t>
            </a:r>
            <a:endParaRPr sz="1800">
              <a:latin typeface="Montserrat"/>
              <a:ea typeface="Montserrat"/>
              <a:cs typeface="Montserrat"/>
              <a:sym typeface="Montserrat"/>
            </a:endParaRPr>
          </a:p>
          <a:p>
            <a:pPr marL="457200" lvl="0" indent="-334327" algn="just" rtl="0">
              <a:spcBef>
                <a:spcPts val="0"/>
              </a:spcBef>
              <a:spcAft>
                <a:spcPts val="0"/>
              </a:spcAft>
              <a:buSzPct val="100000"/>
              <a:buFont typeface="Montserrat"/>
              <a:buAutoNum type="arabicPeriod"/>
            </a:pPr>
            <a:r>
              <a:rPr lang="hu" sz="1800">
                <a:latin typeface="Montserrat"/>
                <a:ea typeface="Montserrat"/>
                <a:cs typeface="Montserrat"/>
                <a:sym typeface="Montserrat"/>
              </a:rPr>
              <a:t>Ügyvédnek két esetben lehet (utalvány, értékpapír vagy más vagyoni értékű jogot megtestesítő okirat kivételével):</a:t>
            </a:r>
            <a:endParaRPr sz="1800">
              <a:latin typeface="Montserrat"/>
              <a:ea typeface="Montserrat"/>
              <a:cs typeface="Montserrat"/>
              <a:sym typeface="Montserrat"/>
            </a:endParaRPr>
          </a:p>
          <a:p>
            <a:pPr marL="457200" lvl="0" indent="-334327" algn="just" rtl="0">
              <a:spcBef>
                <a:spcPts val="0"/>
              </a:spcBef>
              <a:spcAft>
                <a:spcPts val="0"/>
              </a:spcAft>
              <a:buSzPct val="100000"/>
              <a:buFont typeface="Roboto"/>
              <a:buAutoNum type="alphaLcParenR"/>
            </a:pPr>
            <a:r>
              <a:rPr lang="hu" sz="1800">
                <a:latin typeface="Montserrat"/>
                <a:ea typeface="Montserrat"/>
                <a:cs typeface="Montserrat"/>
                <a:sym typeface="Montserrat"/>
              </a:rPr>
              <a:t>ha az ügyvédi tevékenység folytatása során </a:t>
            </a:r>
            <a:r>
              <a:rPr lang="hu" sz="1800" b="1" i="1" u="sng">
                <a:latin typeface="Montserrat"/>
                <a:ea typeface="Montserrat"/>
                <a:cs typeface="Montserrat"/>
                <a:sym typeface="Montserrat"/>
              </a:rPr>
              <a:t>a papír alapú okiratot maga készítette</a:t>
            </a:r>
            <a:r>
              <a:rPr lang="hu" sz="1800">
                <a:latin typeface="Montserrat"/>
                <a:ea typeface="Montserrat"/>
                <a:cs typeface="Montserrat"/>
                <a:sym typeface="Montserrat"/>
              </a:rPr>
              <a:t>, vagy</a:t>
            </a:r>
            <a:endParaRPr sz="1800">
              <a:latin typeface="Montserrat"/>
              <a:ea typeface="Montserrat"/>
              <a:cs typeface="Montserrat"/>
              <a:sym typeface="Montserrat"/>
            </a:endParaRPr>
          </a:p>
          <a:p>
            <a:pPr marL="457200" lvl="0" indent="-334327" algn="just" rtl="0">
              <a:spcBef>
                <a:spcPts val="0"/>
              </a:spcBef>
              <a:spcAft>
                <a:spcPts val="0"/>
              </a:spcAft>
              <a:buSzPct val="100000"/>
              <a:buFont typeface="Roboto"/>
              <a:buAutoNum type="alphaLcParenR"/>
            </a:pPr>
            <a:r>
              <a:rPr lang="hu" sz="1800">
                <a:latin typeface="Montserrat"/>
                <a:ea typeface="Montserrat"/>
                <a:cs typeface="Montserrat"/>
                <a:sym typeface="Montserrat"/>
              </a:rPr>
              <a:t>kiegészítő tevékenységként más által készített okiratot </a:t>
            </a:r>
            <a:r>
              <a:rPr lang="hu" sz="1800" b="1" i="1" u="sng">
                <a:latin typeface="Montserrat"/>
                <a:ea typeface="Montserrat"/>
                <a:cs typeface="Montserrat"/>
                <a:sym typeface="Montserrat"/>
              </a:rPr>
              <a:t>DE! csak ha mindegyik aláíró fél megbízta!</a:t>
            </a:r>
            <a:r>
              <a:rPr lang="hu" sz="1800">
                <a:latin typeface="Montserrat"/>
                <a:ea typeface="Montserrat"/>
                <a:cs typeface="Montserrat"/>
                <a:sym typeface="Montserrat"/>
              </a:rPr>
              <a:t> (ha nem, akkor csak hiteles másolatot készíthet)</a:t>
            </a:r>
            <a:endParaRPr>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5. Papír alapú okirat elektronikussá alakítása II. (Eüsztv. 103. §, Üttv. 46. §)</a:t>
            </a:r>
            <a:endParaRPr/>
          </a:p>
        </p:txBody>
      </p:sp>
      <p:sp>
        <p:nvSpPr>
          <p:cNvPr id="366" name="Google Shape;366;p4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lnSpcReduction="20000"/>
          </a:bodyPr>
          <a:lstStyle/>
          <a:p>
            <a:pPr marL="457200" lvl="0" indent="-317182" algn="just" rtl="0">
              <a:spcBef>
                <a:spcPts val="0"/>
              </a:spcBef>
              <a:spcAft>
                <a:spcPts val="0"/>
              </a:spcAft>
              <a:buSzPct val="100000"/>
              <a:buFont typeface="Montserrat"/>
              <a:buAutoNum type="arabicPeriod" startAt="4"/>
            </a:pPr>
            <a:r>
              <a:rPr lang="hu" sz="1800">
                <a:latin typeface="Montserrat"/>
                <a:ea typeface="Montserrat"/>
                <a:cs typeface="Montserrat"/>
                <a:sym typeface="Montserrat"/>
              </a:rPr>
              <a:t>Ügyvéd kizárólag oldalhű elektronikus másolatot készíthet (üres oldalak is!)</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Montserrat"/>
              <a:buAutoNum type="arabicPeriod" startAt="4"/>
            </a:pPr>
            <a:r>
              <a:rPr lang="hu" sz="1800">
                <a:latin typeface="Montserrat"/>
                <a:ea typeface="Montserrat"/>
                <a:cs typeface="Montserrat"/>
                <a:sym typeface="Montserrat"/>
              </a:rPr>
              <a:t>Nem kell záradékolni és a feleknek nem kell elektronikus aláírással ellátni (csak az ügyvédnek, neki viszont az Üttv. 18. § (1) bekezdés szerinti ügyvédi aláírással).</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Montserrat"/>
              <a:buAutoNum type="arabicPeriod" startAt="4"/>
            </a:pPr>
            <a:r>
              <a:rPr lang="hu" sz="1800">
                <a:latin typeface="Montserrat"/>
                <a:ea typeface="Montserrat"/>
                <a:cs typeface="Montserrat"/>
                <a:sym typeface="Montserrat"/>
              </a:rPr>
              <a:t>Az e szerint előállított elektronikus kiadmány bizonyító ereje az alapul szolgáló papír alapú irattal megegyezik (de nem lesz közokirat! vö. Pp. 327. §).</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Roboto"/>
              <a:buAutoNum type="arabicPeriod" startAt="4"/>
            </a:pPr>
            <a:r>
              <a:rPr lang="hu" sz="1800">
                <a:latin typeface="Montserrat"/>
                <a:ea typeface="Montserrat"/>
                <a:cs typeface="Montserrat"/>
                <a:sym typeface="Montserrat"/>
              </a:rPr>
              <a:t>Ha az ügyvéd az általa ellenjegyzett papíralapú okiratot elektronikus aláírásával és időbélyeggel hitelesítve alakítja elektronikus formába, </a:t>
            </a:r>
            <a:r>
              <a:rPr lang="hu" sz="1800" b="1">
                <a:latin typeface="Montserrat"/>
                <a:ea typeface="Montserrat"/>
                <a:cs typeface="Montserrat"/>
                <a:sym typeface="Montserrat"/>
              </a:rPr>
              <a:t>az elektronikus okirat is ügyvéd által ellenjegyzett magánokiratnak minősül</a:t>
            </a:r>
            <a:r>
              <a:rPr lang="hu" sz="1800">
                <a:latin typeface="Montserrat"/>
                <a:ea typeface="Montserrat"/>
                <a:cs typeface="Montserrat"/>
                <a:sym typeface="Montserrat"/>
              </a:rPr>
              <a:t>. (Ugyanakkor jelenleg nem használható ingatlan-nyilvántartási eljárásban, csak az E-ING hatálybalépésétől!)</a:t>
            </a:r>
            <a:endParaRPr>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latin typeface="Roboto Slab"/>
                <a:ea typeface="Roboto Slab"/>
                <a:cs typeface="Roboto Slab"/>
                <a:sym typeface="Roboto Slab"/>
              </a:rPr>
              <a:t>5. Papír alapú okirat elektronikussá alakítása III. (Eüsztv. 103. §, Üttv. 46. §)</a:t>
            </a:r>
            <a:endParaRPr/>
          </a:p>
        </p:txBody>
      </p:sp>
      <p:sp>
        <p:nvSpPr>
          <p:cNvPr id="372" name="Google Shape;372;p4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7500"/>
          </a:bodyPr>
          <a:lstStyle/>
          <a:p>
            <a:pPr marL="457200" lvl="0" indent="-317182" algn="just" rtl="0">
              <a:spcBef>
                <a:spcPts val="0"/>
              </a:spcBef>
              <a:spcAft>
                <a:spcPts val="0"/>
              </a:spcAft>
              <a:buSzPct val="100000"/>
              <a:buFont typeface="Roboto"/>
              <a:buAutoNum type="arabicPeriod" startAt="9"/>
            </a:pPr>
            <a:r>
              <a:rPr lang="hu" sz="1800">
                <a:latin typeface="Montserrat"/>
                <a:ea typeface="Montserrat"/>
                <a:cs typeface="Montserrat"/>
                <a:sym typeface="Montserrat"/>
              </a:rPr>
              <a:t>Az ügyvéd az elektronikus okiratot – ha a felek ennél hosszabb ideig történő őrzésben nem egyeztek meg – a másolatkészítéstől számított </a:t>
            </a:r>
            <a:r>
              <a:rPr lang="hu" sz="1800" b="1" i="1" u="sng">
                <a:latin typeface="Montserrat"/>
                <a:ea typeface="Montserrat"/>
                <a:cs typeface="Montserrat"/>
                <a:sym typeface="Montserrat"/>
              </a:rPr>
              <a:t>tíz évig</a:t>
            </a:r>
            <a:r>
              <a:rPr lang="hu" sz="1800">
                <a:latin typeface="Montserrat"/>
                <a:ea typeface="Montserrat"/>
                <a:cs typeface="Montserrat"/>
                <a:sym typeface="Montserrat"/>
              </a:rPr>
              <a:t> megőrzi.</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Roboto"/>
              <a:buAutoNum type="arabicPeriod" startAt="9"/>
            </a:pPr>
            <a:r>
              <a:rPr lang="hu" sz="1800">
                <a:latin typeface="Montserrat"/>
                <a:ea typeface="Montserrat"/>
                <a:cs typeface="Montserrat"/>
                <a:sym typeface="Montserrat"/>
              </a:rPr>
              <a:t>Az ügyvéd az általa ellenjegyzett, elektronikus formába alakított papíralapú okiratot, – ha a felek ennél hosszabb ideig történő őrzésben nem egyeztek meg – az átalakítástól számított </a:t>
            </a:r>
            <a:r>
              <a:rPr lang="hu" sz="1800" b="1" i="1" u="sng">
                <a:latin typeface="Montserrat"/>
                <a:ea typeface="Montserrat"/>
                <a:cs typeface="Montserrat"/>
                <a:sym typeface="Montserrat"/>
              </a:rPr>
              <a:t>öt évig</a:t>
            </a:r>
            <a:r>
              <a:rPr lang="hu" sz="1800">
                <a:latin typeface="Montserrat"/>
                <a:ea typeface="Montserrat"/>
                <a:cs typeface="Montserrat"/>
                <a:sym typeface="Montserrat"/>
              </a:rPr>
              <a:t> megőrzi.</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Montserrat"/>
              <a:buAutoNum type="arabicPeriod" startAt="9"/>
            </a:pPr>
            <a:r>
              <a:rPr lang="hu" sz="1800">
                <a:latin typeface="Montserrat"/>
                <a:ea typeface="Montserrat"/>
                <a:cs typeface="Montserrat"/>
                <a:sym typeface="Montserrat"/>
              </a:rPr>
              <a:t>Másolatkészítési belső szabályzat kell hozzá (ki, mikor, hogyan)</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Montserrat"/>
              <a:buAutoNum type="arabicPeriod" startAt="9"/>
            </a:pPr>
            <a:r>
              <a:rPr lang="hu" sz="1800">
                <a:latin typeface="Montserrat"/>
                <a:ea typeface="Montserrat"/>
                <a:cs typeface="Montserrat"/>
                <a:sym typeface="Montserrat"/>
              </a:rPr>
              <a:t>Az Üttv. 65. § (6) bekezdése elektronikussá alakítás során ügyvédjelölt is eljárhat.</a:t>
            </a:r>
            <a:endParaRPr sz="1800">
              <a:latin typeface="Montserrat"/>
              <a:ea typeface="Montserrat"/>
              <a:cs typeface="Montserrat"/>
              <a:sym typeface="Montserrat"/>
            </a:endParaRPr>
          </a:p>
          <a:p>
            <a:pPr marL="457200" lvl="0" indent="-317182" algn="just" rtl="0">
              <a:spcBef>
                <a:spcPts val="0"/>
              </a:spcBef>
              <a:spcAft>
                <a:spcPts val="0"/>
              </a:spcAft>
              <a:buSzPct val="100000"/>
              <a:buFont typeface="Montserrat"/>
              <a:buAutoNum type="arabicPeriod" startAt="9"/>
            </a:pPr>
            <a:r>
              <a:rPr lang="hu" sz="1800">
                <a:latin typeface="Montserrat"/>
                <a:ea typeface="Montserrat"/>
                <a:cs typeface="Montserrat"/>
                <a:sym typeface="Montserrat"/>
              </a:rPr>
              <a:t>Az Üttv. 105. § (2) bekezdés f) pontja alapján papíralapú okiratról oldalhű elektronikus másolat készítésére ügyvédasszisztens is jogosult.</a:t>
            </a:r>
            <a:endParaRPr>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6. Papír alapú okirat hiteles elektronikus másolata (Vhr. 55-58. §§)</a:t>
            </a:r>
            <a:endParaRPr/>
          </a:p>
        </p:txBody>
      </p:sp>
      <p:sp>
        <p:nvSpPr>
          <p:cNvPr id="378" name="Google Shape;378;p4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70000" lnSpcReduction="20000"/>
          </a:bodyPr>
          <a:lstStyle/>
          <a:p>
            <a:pPr marL="457200" lvl="0" indent="-308610" algn="just" rtl="0">
              <a:spcBef>
                <a:spcPts val="0"/>
              </a:spcBef>
              <a:spcAft>
                <a:spcPts val="0"/>
              </a:spcAft>
              <a:buSzPct val="100000"/>
              <a:buFont typeface="Montserrat"/>
              <a:buAutoNum type="arabicPeriod"/>
            </a:pPr>
            <a:r>
              <a:rPr lang="hu" sz="1800">
                <a:latin typeface="Montserrat"/>
                <a:ea typeface="Montserrat"/>
                <a:cs typeface="Montserrat"/>
                <a:sym typeface="Montserrat"/>
              </a:rPr>
              <a:t>hiteles elektronikus másolatkészítés akkor jöhet szóba, ha az elektronikus okirattá alakítás törvényi feltételei nem állnak fenn, vagyis a másolatot nem írja alá minden eredeti (kézi) aláíró elektronikusan (vagy nem adott megbízást rá minden aláíró az ügyvédnek).</a:t>
            </a:r>
            <a:endParaRPr sz="1800">
              <a:latin typeface="Montserrat"/>
              <a:ea typeface="Montserrat"/>
              <a:cs typeface="Montserrat"/>
              <a:sym typeface="Montserrat"/>
            </a:endParaRPr>
          </a:p>
          <a:p>
            <a:pPr marL="457200" lvl="0" indent="-308610" algn="just" rtl="0">
              <a:spcBef>
                <a:spcPts val="0"/>
              </a:spcBef>
              <a:spcAft>
                <a:spcPts val="0"/>
              </a:spcAft>
              <a:buSzPct val="100000"/>
              <a:buFont typeface="Montserrat"/>
              <a:buAutoNum type="arabicPeriod"/>
            </a:pPr>
            <a:r>
              <a:rPr lang="hu" sz="1800">
                <a:latin typeface="Montserrat"/>
                <a:ea typeface="Montserrat"/>
                <a:cs typeface="Montserrat"/>
                <a:sym typeface="Montserrat"/>
              </a:rPr>
              <a:t>A papíralapú dokumentumról történő digitalizálás során a másolatkészítő biztosítja a papíralapú dokumentum és az elektronikus másolat képi vagy tartalmi megfelelését. </a:t>
            </a:r>
            <a:endParaRPr sz="1800">
              <a:latin typeface="Montserrat"/>
              <a:ea typeface="Montserrat"/>
              <a:cs typeface="Montserrat"/>
              <a:sym typeface="Montserrat"/>
            </a:endParaRPr>
          </a:p>
          <a:p>
            <a:pPr marL="457200" lvl="0" indent="-308610" algn="just" rtl="0">
              <a:spcBef>
                <a:spcPts val="0"/>
              </a:spcBef>
              <a:spcAft>
                <a:spcPts val="0"/>
              </a:spcAft>
              <a:buSzPct val="100000"/>
              <a:buFont typeface="Montserrat"/>
              <a:buAutoNum type="arabicPeriod"/>
            </a:pPr>
            <a:r>
              <a:rPr lang="hu" sz="1800">
                <a:latin typeface="Montserrat"/>
                <a:ea typeface="Montserrat"/>
                <a:cs typeface="Montserrat"/>
                <a:sym typeface="Montserrat"/>
              </a:rPr>
              <a:t>A papír alapú irat elektronikus másolatkészítése során a másolaton minősített vagy minősített tanúsítványon alapuló fokozott biztonságú elektronikus bélyegzőt vagy olyan, minősített vagy minősített tanúsítványon alapuló fokozott biztonságú elektronikus aláírást kell elhelyezni, amelyre vonatkozóan a bizalmi szolgáltató kizárja az álnév használatát, és igazolja, hogy a regisztráció alapjául szolgáló személyazonosság igazolására alkalmas hatósági igazolványban foglalt névvel betű szerint azonos a tanúsítványba foglalt név (ügyvédi név nem lehet!).</a:t>
            </a:r>
            <a:endParaRPr>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6. Papír alapú okirat hiteles elektronikus másolata (Vhr. 55-58. §§)</a:t>
            </a:r>
            <a:endParaRPr/>
          </a:p>
        </p:txBody>
      </p:sp>
      <p:sp>
        <p:nvSpPr>
          <p:cNvPr id="384" name="Google Shape;384;p5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62500" lnSpcReduction="10000"/>
          </a:bodyPr>
          <a:lstStyle/>
          <a:p>
            <a:pPr marL="457200" lvl="0" indent="-300037" algn="just" rtl="0">
              <a:spcBef>
                <a:spcPts val="0"/>
              </a:spcBef>
              <a:spcAft>
                <a:spcPts val="0"/>
              </a:spcAft>
              <a:buSzPct val="100000"/>
              <a:buFont typeface="Roboto"/>
              <a:buAutoNum type="arabicPeriod" startAt="4"/>
            </a:pPr>
            <a:r>
              <a:rPr lang="hu" sz="1800">
                <a:latin typeface="Montserrat"/>
                <a:ea typeface="Montserrat"/>
                <a:cs typeface="Montserrat"/>
                <a:sym typeface="Montserrat"/>
              </a:rPr>
              <a:t>A </a:t>
            </a:r>
            <a:r>
              <a:rPr lang="hu" sz="1800" b="1">
                <a:latin typeface="Montserrat"/>
                <a:ea typeface="Montserrat"/>
                <a:cs typeface="Montserrat"/>
                <a:sym typeface="Montserrat"/>
              </a:rPr>
              <a:t>záradék</a:t>
            </a:r>
            <a:r>
              <a:rPr lang="hu" sz="1800">
                <a:latin typeface="Montserrat"/>
                <a:ea typeface="Montserrat"/>
                <a:cs typeface="Montserrat"/>
                <a:sym typeface="Montserrat"/>
              </a:rPr>
              <a:t>nak tartalmaznia kell a szöveges utalást arra, hogy az elektronikus kiadmány az alapul szolgáló papír alapú irattal megegyezik, ami a Vhr. 55. § (2) bekezdése szerint szó szerint: „</a:t>
            </a:r>
            <a:r>
              <a:rPr lang="hu" sz="1800" b="1">
                <a:latin typeface="Montserrat"/>
                <a:ea typeface="Montserrat"/>
                <a:cs typeface="Montserrat"/>
                <a:sym typeface="Montserrat"/>
              </a:rPr>
              <a:t>Az eredeti papíralapú dokumentummal egyező</a:t>
            </a:r>
            <a:r>
              <a:rPr lang="hu" sz="1800">
                <a:latin typeface="Montserrat"/>
                <a:ea typeface="Montserrat"/>
                <a:cs typeface="Montserrat"/>
                <a:sym typeface="Montserrat"/>
              </a:rPr>
              <a:t>”. Több dokumentumon is elhelyezhető egy elektronikus aláírás vagy bélyegző, illetve egy időbélyegző, valamint a záradék több dokumentumon együttesen is elhelyezhetőek. Ez esetben a dokumentumok a továbbiakban csak együtt kezelhetőek. </a:t>
            </a:r>
            <a:endParaRPr sz="1800">
              <a:latin typeface="Montserrat"/>
              <a:ea typeface="Montserrat"/>
              <a:cs typeface="Montserrat"/>
              <a:sym typeface="Montserrat"/>
            </a:endParaRPr>
          </a:p>
          <a:p>
            <a:pPr marL="457200" lvl="0" indent="-300037" algn="just" rtl="0">
              <a:spcBef>
                <a:spcPts val="0"/>
              </a:spcBef>
              <a:spcAft>
                <a:spcPts val="0"/>
              </a:spcAft>
              <a:buSzPct val="100000"/>
              <a:buFont typeface="Roboto"/>
              <a:buAutoNum type="arabicPeriod" startAt="4"/>
            </a:pPr>
            <a:r>
              <a:rPr lang="hu" sz="1800">
                <a:latin typeface="Montserrat"/>
                <a:ea typeface="Montserrat"/>
                <a:cs typeface="Montserrat"/>
                <a:sym typeface="Montserrat"/>
              </a:rPr>
              <a:t>A másolatkészítéssel megbízott vagy arra feljogosított személyek körét </a:t>
            </a:r>
            <a:r>
              <a:rPr lang="hu" sz="1800" b="1">
                <a:latin typeface="Montserrat"/>
                <a:ea typeface="Montserrat"/>
                <a:cs typeface="Montserrat"/>
                <a:sym typeface="Montserrat"/>
              </a:rPr>
              <a:t>belső szabályzat</a:t>
            </a:r>
            <a:r>
              <a:rPr lang="hu" sz="1800">
                <a:latin typeface="Montserrat"/>
                <a:ea typeface="Montserrat"/>
                <a:cs typeface="Montserrat"/>
                <a:sym typeface="Montserrat"/>
              </a:rPr>
              <a:t>ban kell meghatározni. A másolatkészítőnek rendelkeznie kell a másolatkészítő rendszer olyan részletességű </a:t>
            </a:r>
            <a:r>
              <a:rPr lang="hu" sz="1800" b="1">
                <a:latin typeface="Montserrat"/>
                <a:ea typeface="Montserrat"/>
                <a:cs typeface="Montserrat"/>
                <a:sym typeface="Montserrat"/>
              </a:rPr>
              <a:t>dokumentáció</a:t>
            </a:r>
            <a:r>
              <a:rPr lang="hu" sz="1800">
                <a:latin typeface="Montserrat"/>
                <a:ea typeface="Montserrat"/>
                <a:cs typeface="Montserrat"/>
                <a:sym typeface="Montserrat"/>
              </a:rPr>
              <a:t>jával, amelyből a rendszerrel szemben e rendeletben megállapított követelmények teljesülése megállapítható, vagy a rendszer gyártója/forgalmazója által kiállított, a megfelelésre vonatkozó igazolással. A másolatkészítőnek rendelkeznie kell a másolatkészítés eljárási és műszaki feltételeit, valamint a kapcsolódó felelősségi kérdéseket tartalmazó másolatkészítési szabályzattal. </a:t>
            </a:r>
            <a:r>
              <a:rPr lang="hu" sz="1800" b="1">
                <a:latin typeface="Montserrat"/>
                <a:ea typeface="Montserrat"/>
                <a:cs typeface="Montserrat"/>
                <a:sym typeface="Montserrat"/>
              </a:rPr>
              <a:t>A másolatkészítő a másolatkészítési szabályzatot nyilvánosan, elektronikus úton közzéteszi</a:t>
            </a:r>
            <a:r>
              <a:rPr lang="hu" sz="1800">
                <a:latin typeface="Montserrat"/>
                <a:ea typeface="Montserrat"/>
                <a:cs typeface="Montserrat"/>
                <a:sym typeface="Montserrat"/>
              </a:rPr>
              <a:t>.</a:t>
            </a:r>
            <a:endParaRPr>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7. Elektronikus beadvány (Eüsztv 21/A. § (4) bekezdés)</a:t>
            </a:r>
            <a:endParaRPr/>
          </a:p>
        </p:txBody>
      </p:sp>
      <p:sp>
        <p:nvSpPr>
          <p:cNvPr id="390" name="Google Shape;390;p5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55000" lnSpcReduction="20000"/>
          </a:bodyPr>
          <a:lstStyle/>
          <a:p>
            <a:pPr marL="0" lvl="0" indent="0" algn="just" rtl="0">
              <a:spcBef>
                <a:spcPts val="0"/>
              </a:spcBef>
              <a:spcAft>
                <a:spcPts val="0"/>
              </a:spcAft>
              <a:buNone/>
            </a:pPr>
            <a:r>
              <a:rPr lang="hu" sz="1800">
                <a:latin typeface="Montserrat"/>
                <a:ea typeface="Montserrat"/>
                <a:cs typeface="Montserrat"/>
                <a:sym typeface="Montserrat"/>
              </a:rPr>
              <a:t>Jogszabály lehetővé teheti, hogy az ügyfél a beadvány (egyszerű) elektronikus másolatát a Kormány rendeletében meghatározott módon saját maga hitelesítse, azzal, hogy az ügyfél vállalja az eredeti beadvány jogszabályban meghatározott ideig történő megőrzését és felhívásra történő bemutatását. Jogszabályban meghatározott időn belül az elektronikus ügyintézést biztosító szerv indokolt felhívására az ügyfél a beadvány eredeti példányának felmutatására köteles.</a:t>
            </a:r>
            <a:endParaRPr sz="1800">
              <a:latin typeface="Montserrat"/>
              <a:ea typeface="Montserrat"/>
              <a:cs typeface="Montserrat"/>
              <a:sym typeface="Montserrat"/>
            </a:endParaRPr>
          </a:p>
          <a:p>
            <a:pPr marL="0" lvl="0" indent="0" algn="just" rtl="0">
              <a:spcBef>
                <a:spcPts val="1200"/>
              </a:spcBef>
              <a:spcAft>
                <a:spcPts val="0"/>
              </a:spcAft>
              <a:buNone/>
            </a:pPr>
            <a:r>
              <a:rPr lang="hu" sz="1800">
                <a:latin typeface="Montserrat"/>
                <a:ea typeface="Montserrat"/>
                <a:cs typeface="Montserrat"/>
                <a:sym typeface="Montserrat"/>
              </a:rPr>
              <a:t>Mind az mo.hu, mind epapir.gov.hu, illetve az ÁNYK-felületét és működését úgy alakították ki, hogy az elektronikusan eljáró ügyfél (vagy képviselője) maga hitelesítse a benyújtott beadványát és mellékelteit, és figyelemmel arra a tényre, hogy jelenleg az ügyfelek (állampolgárok, de ugyanígy a vállalkozások) túlnyomó többsége sem minősített elektronikus aláírással, sem minősített tanúsítványon alapuló fokozott biztonságú elektronikus aláírással nem rendelkezik, így mind a Polgári perrendtartásról szóló 2016. évi CXXX. törvény hatálya alá tartozó, mind az elektronikus utat biztosító hatósági eljárásokban a beadványok és mellékleteik benyújtására a fent megjelölt jogszabályhely és a Vhr. 12. § (3) bekezdését kell alkalmazni, azaz a benyújtott iratot AVDH-val kell hitelesíteni az ügyfélnek (ez azonban nem hoz létre hiteles elektronikus másolatot!).</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Az elektronikus beadvány esetén sem az Eüsztv. 103. §-át, sem a Vhr. 55-58. §-át nem kell alkalmazni, azaz az így benyújtott irat egyértelműen AVDH-val hitelesíthető és arra záradékszöveget sem kell elhelyezni (azonban az </a:t>
            </a:r>
            <a:r>
              <a:rPr lang="hu" sz="1800" b="1">
                <a:latin typeface="Montserrat"/>
                <a:ea typeface="Montserrat"/>
                <a:cs typeface="Montserrat"/>
                <a:sym typeface="Montserrat"/>
              </a:rPr>
              <a:t>nem lesz hiteles elektronikus másolat!</a:t>
            </a:r>
            <a:r>
              <a:rPr lang="hu" sz="1800">
                <a:latin typeface="Montserrat"/>
                <a:ea typeface="Montserrat"/>
                <a:cs typeface="Montserrat"/>
                <a:sym typeface="Montserrat"/>
              </a:rPr>
              <a:t>).</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III. Gyakorlati problémák</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Montserrat"/>
              <a:buAutoNum type="arabicPeriod"/>
            </a:pPr>
            <a:r>
              <a:rPr lang="hu">
                <a:latin typeface="Montserrat"/>
                <a:ea typeface="Montserrat"/>
                <a:cs typeface="Montserrat"/>
                <a:sym typeface="Montserrat"/>
              </a:rPr>
              <a:t>Edukáció hiánya -&gt; ismeretek hiánya miatt sok piaci szolgáltatás van, ami nem alkalmas arra, amire hirdeti magát; nem tudják, hogy a különböző fajtájú elektronikus aláírások (egyszerű/fokozott biztonságú/minősített) mire jók és mire nem jók, illetve azokhoz milyen joghatások fűződhetnek.</a:t>
            </a:r>
            <a:endParaRPr>
              <a:latin typeface="Montserrat"/>
              <a:ea typeface="Montserrat"/>
              <a:cs typeface="Montserrat"/>
              <a:sym typeface="Montserrat"/>
            </a:endParaRPr>
          </a:p>
          <a:p>
            <a:pPr marL="457200" lvl="0" indent="0" algn="l" rtl="0">
              <a:spcBef>
                <a:spcPts val="1200"/>
              </a:spcBef>
              <a:spcAft>
                <a:spcPts val="0"/>
              </a:spcAft>
              <a:buNone/>
            </a:pPr>
            <a:endParaRPr>
              <a:latin typeface="Montserrat"/>
              <a:ea typeface="Montserrat"/>
              <a:cs typeface="Montserrat"/>
              <a:sym typeface="Montserrat"/>
            </a:endParaRPr>
          </a:p>
          <a:p>
            <a:pPr marL="457200" lvl="0" indent="-311150" algn="l" rtl="0">
              <a:spcBef>
                <a:spcPts val="1200"/>
              </a:spcBef>
              <a:spcAft>
                <a:spcPts val="0"/>
              </a:spcAft>
              <a:buSzPts val="1300"/>
              <a:buFont typeface="Montserrat"/>
              <a:buAutoNum type="arabicPeriod"/>
            </a:pPr>
            <a:r>
              <a:rPr lang="hu">
                <a:latin typeface="Montserrat"/>
                <a:ea typeface="Montserrat"/>
                <a:cs typeface="Montserrat"/>
                <a:sym typeface="Montserrat"/>
              </a:rPr>
              <a:t>A számítógépet a mai napig írógépnek használjuk, szinte mindent - teljesen feleslegesen - kinyomtatunk.</a:t>
            </a:r>
            <a:endParaRPr>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800"/>
              <a:t>8. Elektronikus okirat papír alapú kiadmánya (Eüsztv. 102. §)</a:t>
            </a:r>
            <a:endParaRPr/>
          </a:p>
        </p:txBody>
      </p:sp>
      <p:sp>
        <p:nvSpPr>
          <p:cNvPr id="396" name="Google Shape;396;p5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457200" lvl="0" indent="-342900" algn="just" rtl="0">
              <a:spcBef>
                <a:spcPts val="0"/>
              </a:spcBef>
              <a:spcAft>
                <a:spcPts val="0"/>
              </a:spcAft>
              <a:buSzPts val="1800"/>
              <a:buFont typeface="Montserrat"/>
              <a:buChar char="-"/>
            </a:pPr>
            <a:r>
              <a:rPr lang="hu" sz="1800">
                <a:latin typeface="Montserrat"/>
                <a:ea typeface="Montserrat"/>
                <a:cs typeface="Montserrat"/>
                <a:sym typeface="Montserrat"/>
              </a:rPr>
              <a:t>Az okirat elektronikus hitelesítője (több aláíró esetén az összes együtt/közösen!) záradékkal (“</a:t>
            </a:r>
            <a:r>
              <a:rPr lang="hu" sz="1800" i="1">
                <a:latin typeface="Montserrat"/>
                <a:ea typeface="Montserrat"/>
                <a:cs typeface="Montserrat"/>
                <a:sym typeface="Montserrat"/>
              </a:rPr>
              <a:t>a papír alapú kiadmány az alapul szolgáló elektronikusan hitelesített irattal megegyezik</a:t>
            </a:r>
            <a:r>
              <a:rPr lang="hu" sz="1800">
                <a:latin typeface="Montserrat"/>
                <a:ea typeface="Montserrat"/>
                <a:cs typeface="Montserrat"/>
                <a:sym typeface="Montserrat"/>
              </a:rPr>
              <a:t>”) és kézi aláírással ellátva készíthet,</a:t>
            </a:r>
            <a:endParaRPr sz="1800">
              <a:latin typeface="Montserrat"/>
              <a:ea typeface="Montserrat"/>
              <a:cs typeface="Montserrat"/>
              <a:sym typeface="Montserrat"/>
            </a:endParaRPr>
          </a:p>
          <a:p>
            <a:pPr marL="457200" lvl="0" indent="-342900" algn="just" rtl="0">
              <a:spcBef>
                <a:spcPts val="0"/>
              </a:spcBef>
              <a:spcAft>
                <a:spcPts val="0"/>
              </a:spcAft>
              <a:buSzPts val="1800"/>
              <a:buFont typeface="Montserrat"/>
              <a:buChar char="-"/>
            </a:pPr>
            <a:r>
              <a:rPr lang="hu" sz="1800">
                <a:latin typeface="Montserrat"/>
                <a:ea typeface="Montserrat"/>
                <a:cs typeface="Montserrat"/>
                <a:sym typeface="Montserrat"/>
              </a:rPr>
              <a:t>Ügyvéd csak a maga által készített elektronikus okiratról, az ügyfelek megbízásából (kiegészítő tevékenységként) NEM!</a:t>
            </a:r>
            <a:endParaRPr sz="1800">
              <a:latin typeface="Montserrat"/>
              <a:ea typeface="Montserrat"/>
              <a:cs typeface="Montserrat"/>
              <a:sym typeface="Montserrat"/>
            </a:endParaRPr>
          </a:p>
          <a:p>
            <a:pPr marL="457200" lvl="0" indent="-342900" algn="just" rtl="0">
              <a:spcBef>
                <a:spcPts val="0"/>
              </a:spcBef>
              <a:spcAft>
                <a:spcPts val="0"/>
              </a:spcAft>
              <a:buSzPts val="1800"/>
              <a:buFont typeface="Montserrat"/>
              <a:buChar char="-"/>
            </a:pPr>
            <a:r>
              <a:rPr lang="hu" sz="1800">
                <a:latin typeface="Montserrat"/>
                <a:ea typeface="Montserrat"/>
                <a:cs typeface="Montserrat"/>
                <a:sym typeface="Montserrat"/>
              </a:rPr>
              <a:t>Az e szerint előállított papír alapú kiadmány bizonyító ereje az alapul szolgáló elektronikus irattal megegyezik.</a:t>
            </a:r>
            <a:endParaRPr>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1700"/>
              <a:t>9. Elektronikus okirat papír alapú hiteles másolata (Kjötv. 137. § (3) bekezdés)</a:t>
            </a:r>
            <a:endParaRPr/>
          </a:p>
        </p:txBody>
      </p:sp>
      <p:sp>
        <p:nvSpPr>
          <p:cNvPr id="402" name="Google Shape;402;p5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42900" algn="just" rtl="0">
              <a:spcBef>
                <a:spcPts val="0"/>
              </a:spcBef>
              <a:spcAft>
                <a:spcPts val="0"/>
              </a:spcAft>
              <a:buSzPts val="1800"/>
              <a:buFont typeface="Montserrat"/>
              <a:buChar char="-"/>
            </a:pPr>
            <a:r>
              <a:rPr lang="hu" sz="1800">
                <a:latin typeface="Montserrat"/>
                <a:ea typeface="Montserrat"/>
                <a:cs typeface="Montserrat"/>
                <a:sym typeface="Montserrat"/>
              </a:rPr>
              <a:t>A közjegyzőkről szóló 1991. évi XLI. törvény 137. § (3) bekezdése alapján csak közjegyző készítheti (ügyvéd NEM! - kivéve, ha az elektronikus okiratot az ügyvéd maga készítette, és csak ő írta alá),</a:t>
            </a:r>
            <a:endParaRPr sz="1800">
              <a:latin typeface="Montserrat"/>
              <a:ea typeface="Montserrat"/>
              <a:cs typeface="Montserrat"/>
              <a:sym typeface="Montserrat"/>
            </a:endParaRPr>
          </a:p>
          <a:p>
            <a:pPr marL="457200" lvl="0" indent="0" algn="just" rtl="0">
              <a:spcBef>
                <a:spcPts val="1200"/>
              </a:spcBef>
              <a:spcAft>
                <a:spcPts val="0"/>
              </a:spcAft>
              <a:buNone/>
            </a:pPr>
            <a:endParaRPr sz="1800">
              <a:latin typeface="Montserrat"/>
              <a:ea typeface="Montserrat"/>
              <a:cs typeface="Montserrat"/>
              <a:sym typeface="Montserrat"/>
            </a:endParaRPr>
          </a:p>
          <a:p>
            <a:pPr marL="457200" lvl="0" indent="-342900" algn="just" rtl="0">
              <a:spcBef>
                <a:spcPts val="1200"/>
              </a:spcBef>
              <a:spcAft>
                <a:spcPts val="0"/>
              </a:spcAft>
              <a:buSzPts val="1800"/>
              <a:buFont typeface="Montserrat"/>
              <a:buChar char="-"/>
            </a:pPr>
            <a:r>
              <a:rPr lang="hu" sz="1800">
                <a:latin typeface="Montserrat"/>
                <a:ea typeface="Montserrat"/>
                <a:cs typeface="Montserrat"/>
                <a:sym typeface="Montserrat"/>
              </a:rPr>
              <a:t>A közjegyző az elektronikus úton készített másolatot és kivonatot minősített elektronikus aláírással látja el.</a:t>
            </a:r>
            <a:endParaRPr>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10. E-ING</a:t>
            </a:r>
            <a:endParaRPr/>
          </a:p>
        </p:txBody>
      </p:sp>
      <p:sp>
        <p:nvSpPr>
          <p:cNvPr id="408" name="Google Shape;408;p5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62500" lnSpcReduction="20000"/>
          </a:bodyPr>
          <a:lstStyle/>
          <a:p>
            <a:pPr marL="0" lvl="0" indent="0" algn="just" rtl="0">
              <a:spcBef>
                <a:spcPts val="0"/>
              </a:spcBef>
              <a:spcAft>
                <a:spcPts val="0"/>
              </a:spcAft>
              <a:buNone/>
            </a:pPr>
            <a:r>
              <a:rPr lang="hu" sz="1200">
                <a:solidFill>
                  <a:srgbClr val="E8EAED"/>
                </a:solidFill>
                <a:highlight>
                  <a:srgbClr val="202124"/>
                </a:highlight>
                <a:latin typeface="Montserrat"/>
                <a:ea typeface="Montserrat"/>
                <a:cs typeface="Montserrat"/>
                <a:sym typeface="Montserrat"/>
              </a:rPr>
              <a:t>❌ NEM IGAZ, HOGY MEGSZŰNIK A PAPÍR. Továbbra is lehetőség van az okiratokat papíron készíteni és kézzel aláírni. Ilyen esetben az ügyvédnek kell az okiratot elektronikussá alakítani és elektronikusan beküldeni a földhivatalba. Ettől még a papír érvényes lesz.</a:t>
            </a:r>
            <a:endParaRPr sz="110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hu" sz="1200">
                <a:solidFill>
                  <a:srgbClr val="E8EAED"/>
                </a:solidFill>
                <a:highlight>
                  <a:srgbClr val="202124"/>
                </a:highlight>
                <a:latin typeface="Montserrat"/>
                <a:ea typeface="Montserrat"/>
                <a:cs typeface="Montserrat"/>
                <a:sym typeface="Montserrat"/>
              </a:rPr>
              <a:t>✅ Ugyanakkor lehetőség lesz elektronikusan is szerződni, de az nem kötelező.</a:t>
            </a:r>
            <a:endParaRPr sz="110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hu" sz="1200">
                <a:solidFill>
                  <a:srgbClr val="E8EAED"/>
                </a:solidFill>
                <a:highlight>
                  <a:srgbClr val="202124"/>
                </a:highlight>
                <a:latin typeface="Montserrat"/>
                <a:ea typeface="Montserrat"/>
                <a:cs typeface="Montserrat"/>
                <a:sym typeface="Montserrat"/>
              </a:rPr>
              <a:t>❌ NEM KELL ÜGYFÉLKAPUVAL RENDELKEZNI INGATLAN ÜGYLETHEZ. Az Ügyfélkapu az ügyvédnek kell, a feleknek nem kötelező (de természetesen nem hátrány, mert annak segítségével nyomon követhetik az eljárást).</a:t>
            </a:r>
            <a:endParaRPr sz="110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hu" sz="1200">
                <a:solidFill>
                  <a:srgbClr val="E8EAED"/>
                </a:solidFill>
                <a:highlight>
                  <a:srgbClr val="202124"/>
                </a:highlight>
                <a:latin typeface="Montserrat"/>
                <a:ea typeface="Montserrat"/>
                <a:cs typeface="Montserrat"/>
                <a:sym typeface="Montserrat"/>
              </a:rPr>
              <a:t>❌ NEM KELL eSZEMÉLYI ÉS NEM KELL eSZEMÉLYI OLVASÓ SEM INGATLANÜGYLETHEZ még az ügyvédnek sem. (Ez egy korábbi elképzelés volt, már meghaladottá vált.)</a:t>
            </a:r>
            <a:endParaRPr sz="110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hu" sz="1200">
                <a:solidFill>
                  <a:srgbClr val="E8EAED"/>
                </a:solidFill>
                <a:highlight>
                  <a:srgbClr val="202124"/>
                </a:highlight>
                <a:latin typeface="Montserrat"/>
                <a:ea typeface="Montserrat"/>
                <a:cs typeface="Montserrat"/>
                <a:sym typeface="Montserrat"/>
              </a:rPr>
              <a:t>✅ Ami ÚJDONSÁG, hogy a földhivatali eljárásra az ÜGYVÉDI MEGHATALMAZÁST KELL MAJD ELEKTRONIKUSAN ALÁÍRNI, de ez sem lesz még kötelező 2025. január 15-től, csak később, addig még kézzel, papíron aláírható az ügyvédi meghatalmazás.</a:t>
            </a:r>
            <a:endParaRPr sz="1100">
              <a:solidFill>
                <a:srgbClr val="000000"/>
              </a:solidFill>
              <a:latin typeface="Montserrat"/>
              <a:ea typeface="Montserrat"/>
              <a:cs typeface="Montserrat"/>
              <a:sym typeface="Montserrat"/>
            </a:endParaRPr>
          </a:p>
          <a:p>
            <a:pPr marL="0" lvl="0" indent="0" algn="just" rtl="0">
              <a:spcBef>
                <a:spcPts val="1200"/>
              </a:spcBef>
              <a:spcAft>
                <a:spcPts val="0"/>
              </a:spcAft>
              <a:buNone/>
            </a:pPr>
            <a:r>
              <a:rPr lang="hu" sz="1200">
                <a:solidFill>
                  <a:srgbClr val="E8EAED"/>
                </a:solidFill>
                <a:highlight>
                  <a:srgbClr val="202124"/>
                </a:highlight>
                <a:latin typeface="Montserrat"/>
                <a:ea typeface="Montserrat"/>
                <a:cs typeface="Montserrat"/>
                <a:sym typeface="Montserrat"/>
              </a:rPr>
              <a:t>✅ AKINEK VAN ELEKTRONIKUS ALÁÍRÁSA, AZ ALÁÍRHATJA A MEGHATALMAZÁST ELEKTRONIKUSAN, HA SZERETNÉ (és akár az iratokat is). Erre alkalmas az eSzemélyi, ha van rajta aláíró tanúsítvány, de akkor sem kell hozzá kártyaolvasó, csak egy NFC-s okostelefon. Egyébként megfelelő elektronikus aláírás lesz a #Digitális #Állampolgárság #Programban 2025. januártól, így azzal is aláírható lesz a meghatalmazás annak, aki ingyenes regisztrál rá. Ez a regisztráció egyébként könnyen és gyorsan elintézhető bármelyik kormányablakban, vagy akár otthon, mobiltelefonon, ha rendelkezünk eSzemélyivel.</a:t>
            </a:r>
            <a:endParaRPr sz="1100">
              <a:solidFill>
                <a:srgbClr val="000000"/>
              </a:solidFill>
              <a:latin typeface="Montserrat"/>
              <a:ea typeface="Montserrat"/>
              <a:cs typeface="Montserrat"/>
              <a:sym typeface="Montserrat"/>
            </a:endParaRPr>
          </a:p>
          <a:p>
            <a:pPr marL="0" lvl="0" indent="0" algn="just" rtl="0">
              <a:spcBef>
                <a:spcPts val="1200"/>
              </a:spcBef>
              <a:spcAft>
                <a:spcPts val="1200"/>
              </a:spcAft>
              <a:buNone/>
            </a:pPr>
            <a:r>
              <a:rPr lang="hu" sz="1200">
                <a:solidFill>
                  <a:srgbClr val="E8EAED"/>
                </a:solidFill>
                <a:highlight>
                  <a:srgbClr val="202124"/>
                </a:highlight>
                <a:latin typeface="Montserrat"/>
                <a:ea typeface="Montserrat"/>
                <a:cs typeface="Montserrat"/>
                <a:sym typeface="Montserrat"/>
              </a:rPr>
              <a:t>❓ Hogy mikortól lesz kötelező a meghatalmazás elektronikus aláírása, még nem ismert, de annyi bizonyos, hogy majd csak akkor, ha mind a földhivatalok, mind az ügyvédek kellő gyakorlatot szereztek az új rendszerben.</a:t>
            </a:r>
            <a:endParaRPr>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hu" b="1"/>
              <a:t>Köszönöm a figyelmet!</a:t>
            </a:r>
            <a:endParaRPr b="1"/>
          </a:p>
        </p:txBody>
      </p:sp>
      <p:sp>
        <p:nvSpPr>
          <p:cNvPr id="414" name="Google Shape;414;p55"/>
          <p:cNvSpPr txBox="1">
            <a:spLocks noGrp="1"/>
          </p:cNvSpPr>
          <p:nvPr>
            <p:ph type="body" idx="1"/>
          </p:nvPr>
        </p:nvSpPr>
        <p:spPr>
          <a:xfrm>
            <a:off x="1297500" y="1567550"/>
            <a:ext cx="7038900" cy="29112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90000"/>
              </a:lnSpc>
              <a:spcBef>
                <a:spcPts val="1000"/>
              </a:spcBef>
              <a:spcAft>
                <a:spcPts val="0"/>
              </a:spcAft>
              <a:buNone/>
            </a:pPr>
            <a:r>
              <a:rPr lang="hu" sz="2800" b="1">
                <a:latin typeface="Montserrat"/>
                <a:ea typeface="Montserrat"/>
                <a:cs typeface="Montserrat"/>
                <a:sym typeface="Montserrat"/>
              </a:rPr>
              <a:t>Dr. Kósa Ferenc</a:t>
            </a:r>
            <a:endParaRPr sz="2800">
              <a:latin typeface="Montserrat"/>
              <a:ea typeface="Montserrat"/>
              <a:cs typeface="Montserrat"/>
              <a:sym typeface="Montserrat"/>
            </a:endParaRPr>
          </a:p>
          <a:p>
            <a:pPr marL="0" lvl="0" indent="0" algn="ctr" rtl="0">
              <a:lnSpc>
                <a:spcPct val="90000"/>
              </a:lnSpc>
              <a:spcBef>
                <a:spcPts val="1000"/>
              </a:spcBef>
              <a:spcAft>
                <a:spcPts val="0"/>
              </a:spcAft>
              <a:buClr>
                <a:srgbClr val="000000"/>
              </a:buClr>
              <a:buSzPts val="2800"/>
              <a:buFont typeface="Arial"/>
              <a:buNone/>
            </a:pPr>
            <a:r>
              <a:rPr lang="hu" sz="2800">
                <a:latin typeface="Montserrat"/>
                <a:ea typeface="Montserrat"/>
                <a:cs typeface="Montserrat"/>
                <a:sym typeface="Montserrat"/>
              </a:rPr>
              <a:t>ügyvéd</a:t>
            </a:r>
            <a:endParaRPr sz="2800">
              <a:latin typeface="Montserrat"/>
              <a:ea typeface="Montserrat"/>
              <a:cs typeface="Montserrat"/>
              <a:sym typeface="Montserrat"/>
            </a:endParaRPr>
          </a:p>
          <a:p>
            <a:pPr marL="0" lvl="0" indent="0" algn="ctr" rtl="0">
              <a:lnSpc>
                <a:spcPct val="90000"/>
              </a:lnSpc>
              <a:spcBef>
                <a:spcPts val="1000"/>
              </a:spcBef>
              <a:spcAft>
                <a:spcPts val="0"/>
              </a:spcAft>
              <a:buClr>
                <a:srgbClr val="000000"/>
              </a:buClr>
              <a:buSzPts val="2800"/>
              <a:buFont typeface="Arial"/>
              <a:buNone/>
            </a:pPr>
            <a:r>
              <a:rPr lang="hu" sz="2800">
                <a:latin typeface="Montserrat"/>
                <a:ea typeface="Montserrat"/>
                <a:cs typeface="Montserrat"/>
                <a:sym typeface="Montserrat"/>
              </a:rPr>
              <a:t>+36 70 337 6336</a:t>
            </a:r>
            <a:endParaRPr sz="2800">
              <a:latin typeface="Montserrat"/>
              <a:ea typeface="Montserrat"/>
              <a:cs typeface="Montserrat"/>
              <a:sym typeface="Montserrat"/>
            </a:endParaRPr>
          </a:p>
          <a:p>
            <a:pPr marL="0" lvl="0" indent="0" algn="ctr" rtl="0">
              <a:lnSpc>
                <a:spcPct val="90000"/>
              </a:lnSpc>
              <a:spcBef>
                <a:spcPts val="1000"/>
              </a:spcBef>
              <a:spcAft>
                <a:spcPts val="0"/>
              </a:spcAft>
              <a:buNone/>
            </a:pPr>
            <a:r>
              <a:rPr lang="hu" sz="2800" u="sng">
                <a:solidFill>
                  <a:srgbClr val="3C78D8"/>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fkosa@fkosa.com</a:t>
            </a:r>
            <a:endParaRPr>
              <a:solidFill>
                <a:srgbClr val="3C78D8"/>
              </a:solidFill>
              <a:latin typeface="Montserrat"/>
              <a:ea typeface="Montserrat"/>
              <a:cs typeface="Montserrat"/>
              <a:sym typeface="Montserrat"/>
            </a:endParaRPr>
          </a:p>
          <a:p>
            <a:pPr marL="0" lvl="0" indent="0" algn="ctr" rtl="0">
              <a:lnSpc>
                <a:spcPct val="90000"/>
              </a:lnSpc>
              <a:spcBef>
                <a:spcPts val="1000"/>
              </a:spcBef>
              <a:spcAft>
                <a:spcPts val="0"/>
              </a:spcAft>
              <a:buNone/>
            </a:pPr>
            <a:r>
              <a:rPr lang="hu" sz="1700" b="1">
                <a:latin typeface="Montserrat"/>
                <a:ea typeface="Montserrat"/>
                <a:cs typeface="Montserrat"/>
                <a:sym typeface="Montserrat"/>
              </a:rPr>
              <a:t>Magyar Elektronikus Aláírás Szövetség Egyesület</a:t>
            </a:r>
            <a:endParaRPr sz="1700" b="1">
              <a:latin typeface="Montserrat"/>
              <a:ea typeface="Montserrat"/>
              <a:cs typeface="Montserrat"/>
              <a:sym typeface="Montserrat"/>
            </a:endParaRPr>
          </a:p>
          <a:p>
            <a:pPr marL="0" lvl="0" indent="0" algn="ctr" rtl="0">
              <a:lnSpc>
                <a:spcPct val="90000"/>
              </a:lnSpc>
              <a:spcBef>
                <a:spcPts val="1000"/>
              </a:spcBef>
              <a:spcAft>
                <a:spcPts val="0"/>
              </a:spcAft>
              <a:buNone/>
            </a:pPr>
            <a:r>
              <a:rPr lang="hu">
                <a:latin typeface="Montserrat"/>
                <a:ea typeface="Montserrat"/>
                <a:cs typeface="Montserrat"/>
                <a:sym typeface="Montserrat"/>
              </a:rPr>
              <a:t>elnök</a:t>
            </a:r>
            <a:endParaRPr>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p:nvPr/>
        </p:nvSpPr>
        <p:spPr>
          <a:xfrm>
            <a:off x="2140650" y="4649300"/>
            <a:ext cx="2935800" cy="31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9" name="Google Shape;159;p17"/>
          <p:cNvSpPr/>
          <p:nvPr/>
        </p:nvSpPr>
        <p:spPr>
          <a:xfrm>
            <a:off x="4438475" y="1128100"/>
            <a:ext cx="2014200" cy="3441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17"/>
          <p:cNvSpPr/>
          <p:nvPr/>
        </p:nvSpPr>
        <p:spPr>
          <a:xfrm>
            <a:off x="748050" y="1087200"/>
            <a:ext cx="2014200" cy="3441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IV. Az elektronikus ügyintézés elemei</a:t>
            </a:r>
            <a:endParaRPr/>
          </a:p>
        </p:txBody>
      </p:sp>
      <p:graphicFrame>
        <p:nvGraphicFramePr>
          <p:cNvPr id="162" name="Google Shape;162;p17"/>
          <p:cNvGraphicFramePr/>
          <p:nvPr/>
        </p:nvGraphicFramePr>
        <p:xfrm>
          <a:off x="952500" y="1619250"/>
          <a:ext cx="3000000" cy="3000000"/>
        </p:xfrm>
        <a:graphic>
          <a:graphicData uri="http://schemas.openxmlformats.org/drawingml/2006/table">
            <a:tbl>
              <a:tblPr>
                <a:noFill/>
                <a:tableStyleId>{39532CAF-44B3-46AF-AFD4-CD5C146BD666}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hu" b="1">
                          <a:solidFill>
                            <a:schemeClr val="lt1"/>
                          </a:solidFill>
                          <a:latin typeface="Lato"/>
                          <a:ea typeface="Lato"/>
                          <a:cs typeface="Lato"/>
                          <a:sym typeface="Lato"/>
                        </a:rPr>
                        <a:t>eIDAS</a:t>
                      </a:r>
                      <a:endParaRPr b="1">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b="1">
                          <a:solidFill>
                            <a:schemeClr val="lt1"/>
                          </a:solidFill>
                          <a:latin typeface="Lato"/>
                          <a:ea typeface="Lato"/>
                          <a:cs typeface="Lato"/>
                          <a:sym typeface="Lato"/>
                        </a:rPr>
                        <a:t>Eüsztv/Vhr.</a:t>
                      </a:r>
                      <a:endParaRPr b="1">
                        <a:solidFill>
                          <a:schemeClr val="lt1"/>
                        </a:solidFill>
                        <a:latin typeface="Lato"/>
                        <a:ea typeface="Lato"/>
                        <a:cs typeface="Lato"/>
                        <a:sym typeface="Lato"/>
                      </a:endParaRPr>
                    </a:p>
                  </a:txBody>
                  <a:tcPr marL="91425" marR="91425" marT="91425" marB="91425"/>
                </a:tc>
                <a:tc gridSpan="2">
                  <a:txBody>
                    <a:bodyPr/>
                    <a:lstStyle/>
                    <a:p>
                      <a:pPr marL="0" lvl="0" indent="0" algn="ctr" rtl="0">
                        <a:spcBef>
                          <a:spcPts val="0"/>
                        </a:spcBef>
                        <a:spcAft>
                          <a:spcPts val="0"/>
                        </a:spcAft>
                        <a:buNone/>
                      </a:pPr>
                      <a:r>
                        <a:rPr lang="hu" b="1">
                          <a:solidFill>
                            <a:schemeClr val="lt1"/>
                          </a:solidFill>
                          <a:latin typeface="Lato"/>
                          <a:ea typeface="Lato"/>
                          <a:cs typeface="Lato"/>
                          <a:sym typeface="Lato"/>
                        </a:rPr>
                        <a:t>DÁP</a:t>
                      </a:r>
                      <a:endParaRPr b="1">
                        <a:solidFill>
                          <a:schemeClr val="lt1"/>
                        </a:solidFill>
                        <a:latin typeface="Lato"/>
                        <a:ea typeface="Lato"/>
                        <a:cs typeface="Lato"/>
                        <a:sym typeface="Lato"/>
                      </a:endParaRPr>
                    </a:p>
                  </a:txBody>
                  <a:tcPr marL="91425" marR="91425" marT="91425" marB="91425"/>
                </a:tc>
                <a:tc hMerge="1">
                  <a:txBody>
                    <a:bodyPr/>
                    <a:lstStyle/>
                    <a:p>
                      <a:endParaRPr lang="hu-HU"/>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hu">
                          <a:solidFill>
                            <a:schemeClr val="lt1"/>
                          </a:solidFill>
                          <a:latin typeface="Lato"/>
                          <a:ea typeface="Lato"/>
                          <a:cs typeface="Lato"/>
                          <a:sym typeface="Lato"/>
                        </a:rPr>
                        <a:t>Azonosítás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KAÜ (5 fiók)</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KAÜ eAzonosítás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KAÜ Ügyfélkapu+</a:t>
                      </a:r>
                      <a:endParaRPr>
                        <a:solidFill>
                          <a:schemeClr val="lt1"/>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hu">
                          <a:solidFill>
                            <a:schemeClr val="lt1"/>
                          </a:solidFill>
                          <a:latin typeface="Lato"/>
                          <a:ea typeface="Lato"/>
                          <a:cs typeface="Lato"/>
                          <a:sym typeface="Lato"/>
                        </a:rPr>
                        <a:t>Hitelesítés (Aláírás)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AVDH</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eAláírás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a:t>
                      </a:r>
                      <a:endParaRPr>
                        <a:solidFill>
                          <a:schemeClr val="lt1"/>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hu">
                          <a:solidFill>
                            <a:schemeClr val="lt1"/>
                          </a:solidFill>
                          <a:latin typeface="Lato"/>
                          <a:ea typeface="Lato"/>
                          <a:cs typeface="Lato"/>
                          <a:sym typeface="Lato"/>
                        </a:rPr>
                        <a:t>Kézbesítés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BKSZ (“Tárhely”)</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ePosta</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a:t>
                      </a:r>
                      <a:endParaRPr>
                        <a:solidFill>
                          <a:schemeClr val="lt1"/>
                        </a:solidFill>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hu">
                          <a:solidFill>
                            <a:schemeClr val="lt1"/>
                          </a:solidFill>
                          <a:latin typeface="Lato"/>
                          <a:ea typeface="Lato"/>
                          <a:cs typeface="Lato"/>
                          <a:sym typeface="Lato"/>
                        </a:rPr>
                        <a:t>Archiválás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BKSZ Tartós Tár</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eDokumentumtár</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a:t>
                      </a:r>
                      <a:endParaRPr>
                        <a:solidFill>
                          <a:schemeClr val="lt1"/>
                        </a:solidFill>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EFER</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eFizetés</a:t>
                      </a:r>
                      <a:endParaRPr>
                        <a:solidFill>
                          <a:schemeClr val="lt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hu">
                          <a:solidFill>
                            <a:schemeClr val="lt1"/>
                          </a:solidFill>
                          <a:latin typeface="Lato"/>
                          <a:ea typeface="Lato"/>
                          <a:cs typeface="Lato"/>
                          <a:sym typeface="Lato"/>
                        </a:rPr>
                        <a:t>?</a:t>
                      </a:r>
                      <a:endParaRPr>
                        <a:solidFill>
                          <a:schemeClr val="lt1"/>
                        </a:solidFill>
                        <a:latin typeface="Lato"/>
                        <a:ea typeface="Lato"/>
                        <a:cs typeface="Lato"/>
                        <a:sym typeface="Lato"/>
                      </a:endParaRPr>
                    </a:p>
                  </a:txBody>
                  <a:tcPr marL="91425" marR="91425" marT="91425" marB="91425"/>
                </a:tc>
                <a:extLst>
                  <a:ext uri="{0D108BD9-81ED-4DB2-BD59-A6C34878D82A}">
                    <a16:rowId xmlns:a16="http://schemas.microsoft.com/office/drawing/2014/main" val="10005"/>
                  </a:ext>
                </a:extLst>
              </a:tr>
            </a:tbl>
          </a:graphicData>
        </a:graphic>
      </p:graphicFrame>
      <p:sp>
        <p:nvSpPr>
          <p:cNvPr id="163" name="Google Shape;163;p17"/>
          <p:cNvSpPr txBox="1"/>
          <p:nvPr/>
        </p:nvSpPr>
        <p:spPr>
          <a:xfrm>
            <a:off x="2140650" y="4608350"/>
            <a:ext cx="29358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 sz="1300">
                <a:solidFill>
                  <a:schemeClr val="lt1"/>
                </a:solidFill>
                <a:latin typeface="Lato"/>
                <a:ea typeface="Lato"/>
                <a:cs typeface="Lato"/>
                <a:sym typeface="Lato"/>
              </a:rPr>
              <a:t>eIDAS 2: Digitális személyiadat-tárca</a:t>
            </a:r>
            <a:endParaRPr sz="1300">
              <a:solidFill>
                <a:schemeClr val="lt1"/>
              </a:solidFill>
              <a:latin typeface="Lato"/>
              <a:ea typeface="Lato"/>
              <a:cs typeface="Lato"/>
              <a:sym typeface="Lato"/>
            </a:endParaRPr>
          </a:p>
        </p:txBody>
      </p:sp>
      <p:cxnSp>
        <p:nvCxnSpPr>
          <p:cNvPr id="164" name="Google Shape;164;p17"/>
          <p:cNvCxnSpPr>
            <a:stCxn id="163" idx="1"/>
            <a:endCxn id="160" idx="4"/>
          </p:cNvCxnSpPr>
          <p:nvPr/>
        </p:nvCxnSpPr>
        <p:spPr>
          <a:xfrm rot="10800000">
            <a:off x="1755150" y="4528400"/>
            <a:ext cx="385500" cy="276900"/>
          </a:xfrm>
          <a:prstGeom prst="straightConnector1">
            <a:avLst/>
          </a:prstGeom>
          <a:noFill/>
          <a:ln w="9525" cap="flat" cmpd="sng">
            <a:solidFill>
              <a:schemeClr val="dk2"/>
            </a:solidFill>
            <a:prstDash val="solid"/>
            <a:round/>
            <a:headEnd type="none" w="med" len="med"/>
            <a:tailEnd type="triangle" w="med" len="med"/>
          </a:ln>
        </p:spPr>
      </p:cxnSp>
      <p:cxnSp>
        <p:nvCxnSpPr>
          <p:cNvPr id="165" name="Google Shape;165;p17"/>
          <p:cNvCxnSpPr>
            <a:stCxn id="163" idx="3"/>
            <a:endCxn id="159" idx="4"/>
          </p:cNvCxnSpPr>
          <p:nvPr/>
        </p:nvCxnSpPr>
        <p:spPr>
          <a:xfrm rot="10800000" flipH="1">
            <a:off x="5076450" y="4569500"/>
            <a:ext cx="369000" cy="23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V. Biztosítékok</a:t>
            </a:r>
            <a:endParaRPr/>
          </a:p>
        </p:txBody>
      </p:sp>
      <p:sp>
        <p:nvSpPr>
          <p:cNvPr id="171" name="Google Shape;171;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Montserrat"/>
              <a:buAutoNum type="arabicPeriod"/>
            </a:pPr>
            <a:r>
              <a:rPr lang="hu">
                <a:latin typeface="Montserrat"/>
                <a:ea typeface="Montserrat"/>
                <a:cs typeface="Montserrat"/>
                <a:sym typeface="Montserrat"/>
              </a:rPr>
              <a:t>Magánszemélyek számára nem kötelező, csak opcionális</a:t>
            </a:r>
            <a:endParaRPr>
              <a:latin typeface="Montserrat"/>
              <a:ea typeface="Montserrat"/>
              <a:cs typeface="Montserrat"/>
              <a:sym typeface="Montserrat"/>
            </a:endParaRPr>
          </a:p>
          <a:p>
            <a:pPr marL="457200" lvl="0" indent="0" algn="l" rtl="0">
              <a:spcBef>
                <a:spcPts val="1200"/>
              </a:spcBef>
              <a:spcAft>
                <a:spcPts val="0"/>
              </a:spcAft>
              <a:buNone/>
            </a:pPr>
            <a:endParaRPr sz="200">
              <a:latin typeface="Montserrat"/>
              <a:ea typeface="Montserrat"/>
              <a:cs typeface="Montserrat"/>
              <a:sym typeface="Montserrat"/>
            </a:endParaRPr>
          </a:p>
          <a:p>
            <a:pPr marL="457200" lvl="0" indent="-311150" algn="l" rtl="0">
              <a:spcBef>
                <a:spcPts val="1200"/>
              </a:spcBef>
              <a:spcAft>
                <a:spcPts val="0"/>
              </a:spcAft>
              <a:buSzPts val="1300"/>
              <a:buFont typeface="Montserrat"/>
              <a:buAutoNum type="arabicPeriod"/>
            </a:pPr>
            <a:r>
              <a:rPr lang="hu">
                <a:latin typeface="Montserrat"/>
                <a:ea typeface="Montserrat"/>
                <a:cs typeface="Montserrat"/>
                <a:sym typeface="Montserrat"/>
              </a:rPr>
              <a:t>A tárcaalkalmazásnak nyílt forráskódúnak kell lennie (tartalmazhat zárt kódot, de a tagállamnak indokolnia kell, hogy miért) - Bizottsági ellenőrzés</a:t>
            </a:r>
            <a:endParaRPr>
              <a:latin typeface="Montserrat"/>
              <a:ea typeface="Montserrat"/>
              <a:cs typeface="Montserrat"/>
              <a:sym typeface="Montserrat"/>
            </a:endParaRPr>
          </a:p>
          <a:p>
            <a:pPr marL="457200" lvl="0" indent="0" algn="l" rtl="0">
              <a:spcBef>
                <a:spcPts val="1200"/>
              </a:spcBef>
              <a:spcAft>
                <a:spcPts val="0"/>
              </a:spcAft>
              <a:buNone/>
            </a:pPr>
            <a:endParaRPr sz="200">
              <a:latin typeface="Montserrat"/>
              <a:ea typeface="Montserrat"/>
              <a:cs typeface="Montserrat"/>
              <a:sym typeface="Montserrat"/>
            </a:endParaRPr>
          </a:p>
          <a:p>
            <a:pPr marL="457200" lvl="0" indent="-311150" algn="l" rtl="0">
              <a:spcBef>
                <a:spcPts val="1200"/>
              </a:spcBef>
              <a:spcAft>
                <a:spcPts val="0"/>
              </a:spcAft>
              <a:buSzPts val="1300"/>
              <a:buFont typeface="Montserrat"/>
              <a:buAutoNum type="arabicPeriod"/>
            </a:pPr>
            <a:r>
              <a:rPr lang="hu">
                <a:latin typeface="Montserrat"/>
                <a:ea typeface="Montserrat"/>
                <a:cs typeface="Montserrat"/>
                <a:sym typeface="Montserrat"/>
              </a:rPr>
              <a:t>GDPR</a:t>
            </a:r>
            <a:endParaRPr>
              <a:latin typeface="Montserrat"/>
              <a:ea typeface="Montserrat"/>
              <a:cs typeface="Montserrat"/>
              <a:sym typeface="Montserrat"/>
            </a:endParaRPr>
          </a:p>
          <a:p>
            <a:pPr marL="457200" lvl="0" indent="0" algn="l" rtl="0">
              <a:spcBef>
                <a:spcPts val="1200"/>
              </a:spcBef>
              <a:spcAft>
                <a:spcPts val="0"/>
              </a:spcAft>
              <a:buNone/>
            </a:pPr>
            <a:endParaRPr sz="200">
              <a:latin typeface="Montserrat"/>
              <a:ea typeface="Montserrat"/>
              <a:cs typeface="Montserrat"/>
              <a:sym typeface="Montserrat"/>
            </a:endParaRPr>
          </a:p>
          <a:p>
            <a:pPr marL="457200" lvl="0" indent="-311150" algn="l" rtl="0">
              <a:spcBef>
                <a:spcPts val="1200"/>
              </a:spcBef>
              <a:spcAft>
                <a:spcPts val="0"/>
              </a:spcAft>
              <a:buSzPts val="1300"/>
              <a:buFont typeface="Montserrat"/>
              <a:buAutoNum type="arabicPeriod"/>
            </a:pPr>
            <a:r>
              <a:rPr lang="hu">
                <a:latin typeface="Montserrat"/>
                <a:ea typeface="Montserrat"/>
                <a:cs typeface="Montserrat"/>
                <a:sym typeface="Montserrat"/>
              </a:rPr>
              <a:t>NIS2</a:t>
            </a:r>
            <a:endParaRPr>
              <a:latin typeface="Montserrat"/>
              <a:ea typeface="Montserrat"/>
              <a:cs typeface="Montserrat"/>
              <a:sym typeface="Montserrat"/>
            </a:endParaRPr>
          </a:p>
          <a:p>
            <a:pPr marL="457200" lvl="0" indent="0" algn="l" rtl="0">
              <a:spcBef>
                <a:spcPts val="1200"/>
              </a:spcBef>
              <a:spcAft>
                <a:spcPts val="0"/>
              </a:spcAft>
              <a:buNone/>
            </a:pPr>
            <a:endParaRPr sz="200">
              <a:latin typeface="Montserrat"/>
              <a:ea typeface="Montserrat"/>
              <a:cs typeface="Montserrat"/>
              <a:sym typeface="Montserrat"/>
            </a:endParaRPr>
          </a:p>
          <a:p>
            <a:pPr marL="457200" lvl="0" indent="-311150" algn="l" rtl="0">
              <a:spcBef>
                <a:spcPts val="1200"/>
              </a:spcBef>
              <a:spcAft>
                <a:spcPts val="0"/>
              </a:spcAft>
              <a:buSzPts val="1300"/>
              <a:buFont typeface="Montserrat"/>
              <a:buAutoNum type="arabicPeriod"/>
            </a:pPr>
            <a:r>
              <a:rPr lang="hu">
                <a:latin typeface="Montserrat"/>
                <a:ea typeface="Montserrat"/>
                <a:cs typeface="Montserrat"/>
                <a:sym typeface="Montserrat"/>
              </a:rPr>
              <a:t>Alkalmazásbolti ellenőrzés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a:t>VI. Alkalmazás a vállalkozás életében</a:t>
            </a:r>
            <a:endParaRPr/>
          </a:p>
        </p:txBody>
      </p:sp>
      <p:sp>
        <p:nvSpPr>
          <p:cNvPr id="177" name="Google Shape;177;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Font typeface="Montserrat"/>
              <a:buAutoNum type="arabicPeriod"/>
            </a:pPr>
            <a:r>
              <a:rPr lang="hu">
                <a:latin typeface="Montserrat"/>
                <a:ea typeface="Montserrat"/>
                <a:cs typeface="Montserrat"/>
                <a:sym typeface="Montserrat"/>
              </a:rPr>
              <a:t>A képviseletre jogosult a vállalkozás hatósági ügyintézése kapcsán a DÁP szolgáltatásait használhatja (pl. Ügyfélkapus bejelentkezés helyett DÁP azonosítás),</a:t>
            </a:r>
            <a:endParaRPr>
              <a:latin typeface="Montserrat"/>
              <a:ea typeface="Montserrat"/>
              <a:cs typeface="Montserrat"/>
              <a:sym typeface="Montserrat"/>
            </a:endParaRPr>
          </a:p>
          <a:p>
            <a:pPr marL="457200" lvl="0" indent="-311150" algn="l" rtl="0">
              <a:spcBef>
                <a:spcPts val="1000"/>
              </a:spcBef>
              <a:spcAft>
                <a:spcPts val="0"/>
              </a:spcAft>
              <a:buSzPts val="1300"/>
              <a:buFont typeface="Montserrat"/>
              <a:buAutoNum type="arabicPeriod"/>
            </a:pPr>
            <a:r>
              <a:rPr lang="hu">
                <a:latin typeface="Montserrat"/>
                <a:ea typeface="Montserrat"/>
                <a:cs typeface="Montserrat"/>
                <a:sym typeface="Montserrat"/>
              </a:rPr>
              <a:t>A DÁP szolgáltatásait használhatja a képviseletre jogosult más (pl. banki) szolgáltatók felé,</a:t>
            </a:r>
            <a:endParaRPr>
              <a:latin typeface="Montserrat"/>
              <a:ea typeface="Montserrat"/>
              <a:cs typeface="Montserrat"/>
              <a:sym typeface="Montserrat"/>
            </a:endParaRPr>
          </a:p>
          <a:p>
            <a:pPr marL="457200" lvl="0" indent="-311150" algn="l" rtl="0">
              <a:spcBef>
                <a:spcPts val="1000"/>
              </a:spcBef>
              <a:spcAft>
                <a:spcPts val="0"/>
              </a:spcAft>
              <a:buSzPts val="1300"/>
              <a:buFont typeface="Montserrat"/>
              <a:buAutoNum type="arabicPeriod"/>
            </a:pPr>
            <a:r>
              <a:rPr lang="hu">
                <a:latin typeface="Montserrat"/>
                <a:ea typeface="Montserrat"/>
                <a:cs typeface="Montserrat"/>
                <a:sym typeface="Montserrat"/>
              </a:rPr>
              <a:t>A vállalkozás a DÁP szolgáltatásait beépítheti a saját szolgáltatásaiba, és így az ügyfeleknek nem kell a nyilatkozataikat papíron megtenni, hanem megtehetik elektronikusan </a:t>
            </a:r>
            <a:endParaRPr>
              <a:latin typeface="Montserrat"/>
              <a:ea typeface="Montserrat"/>
              <a:cs typeface="Montserrat"/>
              <a:sym typeface="Montserrat"/>
            </a:endParaRPr>
          </a:p>
          <a:p>
            <a:pPr marL="457200" lvl="0" indent="-311150" algn="l" rtl="0">
              <a:spcBef>
                <a:spcPts val="1000"/>
              </a:spcBef>
              <a:spcAft>
                <a:spcPts val="1000"/>
              </a:spcAft>
              <a:buClr>
                <a:srgbClr val="FF0000"/>
              </a:buClr>
              <a:buSzPts val="1300"/>
              <a:buFont typeface="Montserrat"/>
              <a:buAutoNum type="arabicPeriod"/>
            </a:pPr>
            <a:r>
              <a:rPr lang="hu" b="1">
                <a:solidFill>
                  <a:srgbClr val="FF0000"/>
                </a:solidFill>
                <a:latin typeface="Montserrat"/>
                <a:ea typeface="Montserrat"/>
                <a:cs typeface="Montserrat"/>
                <a:sym typeface="Montserrat"/>
              </a:rPr>
              <a:t>DE! - Az eAláírás nem használható cégképviseletre!</a:t>
            </a:r>
            <a:endParaRPr b="1">
              <a:solidFill>
                <a:srgbClr val="FF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hu"/>
              <a:t>Azonosítás I.</a:t>
            </a:r>
            <a:endParaRPr/>
          </a:p>
        </p:txBody>
      </p:sp>
      <p:sp>
        <p:nvSpPr>
          <p:cNvPr id="183" name="Google Shape;183;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20000"/>
          </a:bodyPr>
          <a:lstStyle/>
          <a:p>
            <a:pPr marL="0" lvl="0" indent="0" algn="just" rtl="0">
              <a:spcBef>
                <a:spcPts val="0"/>
              </a:spcBef>
              <a:spcAft>
                <a:spcPts val="0"/>
              </a:spcAft>
              <a:buNone/>
            </a:pPr>
            <a:r>
              <a:rPr lang="hu" sz="1800">
                <a:latin typeface="Montserrat"/>
                <a:ea typeface="Montserrat"/>
                <a:cs typeface="Montserrat"/>
                <a:sym typeface="Montserrat"/>
              </a:rPr>
              <a:t>A személyazonosítás </a:t>
            </a:r>
            <a:r>
              <a:rPr lang="hu" sz="1800" b="1">
                <a:latin typeface="Montserrat"/>
                <a:ea typeface="Montserrat"/>
                <a:cs typeface="Montserrat"/>
                <a:sym typeface="Montserrat"/>
              </a:rPr>
              <a:t>állami monopólium</a:t>
            </a:r>
            <a:r>
              <a:rPr lang="hu" sz="1800">
                <a:latin typeface="Montserrat"/>
                <a:ea typeface="Montserrat"/>
                <a:cs typeface="Montserrat"/>
                <a:sym typeface="Montserrat"/>
              </a:rPr>
              <a:t>: Ahogy megszületünk, az államtól megkapjuk az azonosításunkhoz szükséges személyazonosító adatokat és okmányokat.</a:t>
            </a:r>
            <a:endParaRPr sz="1800">
              <a:latin typeface="Montserrat"/>
              <a:ea typeface="Montserrat"/>
              <a:cs typeface="Montserrat"/>
              <a:sym typeface="Montserrat"/>
            </a:endParaRPr>
          </a:p>
          <a:p>
            <a:pPr marL="0" lvl="0" indent="0" algn="just" rtl="0">
              <a:spcBef>
                <a:spcPts val="1200"/>
              </a:spcBef>
              <a:spcAft>
                <a:spcPts val="0"/>
              </a:spcAft>
              <a:buNone/>
            </a:pPr>
            <a:r>
              <a:rPr lang="hu" sz="1800" b="1">
                <a:latin typeface="Montserrat"/>
                <a:ea typeface="Montserrat"/>
                <a:cs typeface="Montserrat"/>
                <a:sym typeface="Montserrat"/>
              </a:rPr>
              <a:t>Ezek bizonyos elemeit</a:t>
            </a:r>
            <a:r>
              <a:rPr lang="hu" sz="1800">
                <a:latin typeface="Montserrat"/>
                <a:ea typeface="Montserrat"/>
                <a:cs typeface="Montserrat"/>
                <a:sym typeface="Montserrat"/>
              </a:rPr>
              <a:t> </a:t>
            </a:r>
            <a:r>
              <a:rPr lang="hu" sz="1800" b="1">
                <a:latin typeface="Montserrat"/>
                <a:ea typeface="Montserrat"/>
                <a:cs typeface="Montserrat"/>
                <a:sym typeface="Montserrat"/>
              </a:rPr>
              <a:t>örököljük</a:t>
            </a:r>
            <a:r>
              <a:rPr lang="hu" sz="1800">
                <a:latin typeface="Montserrat"/>
                <a:ea typeface="Montserrat"/>
                <a:cs typeface="Montserrat"/>
                <a:sym typeface="Montserrat"/>
              </a:rPr>
              <a:t> (családnév, édesanyánk neve), bizonyos elemeit </a:t>
            </a:r>
            <a:r>
              <a:rPr lang="hu" sz="1800" b="1">
                <a:latin typeface="Montserrat"/>
                <a:ea typeface="Montserrat"/>
                <a:cs typeface="Montserrat"/>
                <a:sym typeface="Montserrat"/>
              </a:rPr>
              <a:t>a szüleink adják</a:t>
            </a:r>
            <a:r>
              <a:rPr lang="hu" sz="1800">
                <a:latin typeface="Montserrat"/>
                <a:ea typeface="Montserrat"/>
                <a:cs typeface="Montserrat"/>
                <a:sym typeface="Montserrat"/>
              </a:rPr>
              <a:t> (keresztneveink), bizonyos elemeit </a:t>
            </a:r>
            <a:r>
              <a:rPr lang="hu" sz="1800" b="1">
                <a:latin typeface="Montserrat"/>
                <a:ea typeface="Montserrat"/>
                <a:cs typeface="Montserrat"/>
                <a:sym typeface="Montserrat"/>
              </a:rPr>
              <a:t>rögzítik</a:t>
            </a:r>
            <a:r>
              <a:rPr lang="hu" sz="1800">
                <a:latin typeface="Montserrat"/>
                <a:ea typeface="Montserrat"/>
                <a:cs typeface="Montserrat"/>
                <a:sym typeface="Montserrat"/>
              </a:rPr>
              <a:t> (születés helye és ideje), bizonyos elemeit </a:t>
            </a:r>
            <a:r>
              <a:rPr lang="hu" sz="1800" b="1">
                <a:latin typeface="Montserrat"/>
                <a:ea typeface="Montserrat"/>
                <a:cs typeface="Montserrat"/>
                <a:sym typeface="Montserrat"/>
              </a:rPr>
              <a:t>a természet adja</a:t>
            </a:r>
            <a:r>
              <a:rPr lang="hu" sz="1800">
                <a:latin typeface="Montserrat"/>
                <a:ea typeface="Montserrat"/>
                <a:cs typeface="Montserrat"/>
                <a:sym typeface="Montserrat"/>
              </a:rPr>
              <a:t> (biometrikus azonosítók: arckép, ujjlenyomat) és bizonyos elemeit </a:t>
            </a:r>
            <a:r>
              <a:rPr lang="hu" sz="1800" b="1">
                <a:latin typeface="Montserrat"/>
                <a:ea typeface="Montserrat"/>
                <a:cs typeface="Montserrat"/>
                <a:sym typeface="Montserrat"/>
              </a:rPr>
              <a:t>az állam generálja</a:t>
            </a:r>
            <a:r>
              <a:rPr lang="hu" sz="1800">
                <a:latin typeface="Montserrat"/>
                <a:ea typeface="Montserrat"/>
                <a:cs typeface="Montserrat"/>
                <a:sym typeface="Montserrat"/>
              </a:rPr>
              <a:t> (személyi azonosító jel, adóazonosító jel).</a:t>
            </a:r>
            <a:endParaRPr sz="1800">
              <a:latin typeface="Montserrat"/>
              <a:ea typeface="Montserrat"/>
              <a:cs typeface="Montserrat"/>
              <a:sym typeface="Montserrat"/>
            </a:endParaRPr>
          </a:p>
          <a:p>
            <a:pPr marL="0" lvl="0" indent="0" algn="just" rtl="0">
              <a:spcBef>
                <a:spcPts val="1200"/>
              </a:spcBef>
              <a:spcAft>
                <a:spcPts val="1200"/>
              </a:spcAft>
              <a:buNone/>
            </a:pPr>
            <a:r>
              <a:rPr lang="hu" sz="1800">
                <a:latin typeface="Montserrat"/>
                <a:ea typeface="Montserrat"/>
                <a:cs typeface="Montserrat"/>
                <a:sym typeface="Montserrat"/>
              </a:rPr>
              <a:t>Ebből az állami monopóliumból ad át jogokat a bizalmi szolgáltatóknak az állam.</a:t>
            </a:r>
            <a:endParaRPr sz="24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hu"/>
              <a:t>Azonosítás II. (Üttv. 32-33. §§ + 44. § (2))</a:t>
            </a:r>
            <a:endParaRPr/>
          </a:p>
        </p:txBody>
      </p:sp>
      <p:sp>
        <p:nvSpPr>
          <p:cNvPr id="189" name="Google Shape;189;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hu">
                <a:latin typeface="Montserrat"/>
                <a:ea typeface="Montserrat"/>
                <a:cs typeface="Montserrat"/>
                <a:sym typeface="Montserrat"/>
              </a:rPr>
              <a:t>“Az ügyvéd azt a természetes személyt, akit nem ismer, vagy akinek a személyazonosságát illetően kétsége merül fel, személyazonosításra alkalmas okmánya megtekintésével azonosítja.”</a:t>
            </a:r>
            <a:endParaRPr>
              <a:latin typeface="Montserrat"/>
              <a:ea typeface="Montserrat"/>
              <a:cs typeface="Montserrat"/>
              <a:sym typeface="Montserrat"/>
            </a:endParaRPr>
          </a:p>
          <a:p>
            <a:pPr marL="0" lvl="0" indent="0" algn="just" rtl="0">
              <a:spcBef>
                <a:spcPts val="1200"/>
              </a:spcBef>
              <a:spcAft>
                <a:spcPts val="0"/>
              </a:spcAft>
              <a:buNone/>
            </a:pPr>
            <a:r>
              <a:rPr lang="hu">
                <a:latin typeface="Montserrat"/>
                <a:ea typeface="Montserrat"/>
                <a:cs typeface="Montserrat"/>
                <a:sym typeface="Montserrat"/>
              </a:rPr>
              <a:t>Üttv. 32. § (2) kiegészült a DÁPtv. (KAÜ) és az eIDAS szerinti azonosítási módokkal is (jelenleg nincs működő).</a:t>
            </a:r>
            <a:endParaRPr>
              <a:latin typeface="Montserrat"/>
              <a:ea typeface="Montserrat"/>
              <a:cs typeface="Montserrat"/>
              <a:sym typeface="Montserrat"/>
            </a:endParaRPr>
          </a:p>
          <a:p>
            <a:pPr marL="0" lvl="0" indent="0" algn="just" rtl="0">
              <a:spcBef>
                <a:spcPts val="1200"/>
              </a:spcBef>
              <a:spcAft>
                <a:spcPts val="1200"/>
              </a:spcAft>
              <a:buNone/>
            </a:pPr>
            <a:r>
              <a:rPr lang="hu">
                <a:latin typeface="Montserrat"/>
                <a:ea typeface="Montserrat"/>
                <a:cs typeface="Montserrat"/>
                <a:sym typeface="Montserrat"/>
              </a:rPr>
              <a:t>“Az ellenjegyző ügyvéd által korábban már azonosított fél az okirat aláírása, illetve az okiraton szereplő aláírás sajátjaként való elismerése során elektronikus hírközlő hálózaton keresztül az ellenjegyző ügyvéd számára a mozgóképet, valamint a hangot egyidejűleg továbbító és rögzítő eszköz igénybevételével is eljárhat. A rögzített felvételt az ellenjegyző ügyvéd az ellenjegyzett okirattal együtt őrzi meg.” (Távellenjegyzés + távazonosítás)</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4423</Words>
  <Application>Microsoft Office PowerPoint</Application>
  <PresentationFormat>Diavetítés a képernyőre (16:9 oldalarány)</PresentationFormat>
  <Paragraphs>391</Paragraphs>
  <Slides>43</Slides>
  <Notes>43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43</vt:i4>
      </vt:variant>
    </vt:vector>
  </HeadingPairs>
  <TitlesOfParts>
    <vt:vector size="49" baseType="lpstr">
      <vt:lpstr>Roboto</vt:lpstr>
      <vt:lpstr>Roboto Slab</vt:lpstr>
      <vt:lpstr>Montserrat</vt:lpstr>
      <vt:lpstr>Arial</vt:lpstr>
      <vt:lpstr>Lato</vt:lpstr>
      <vt:lpstr>Focus</vt:lpstr>
      <vt:lpstr>Elektronikus írásbeliség</vt:lpstr>
      <vt:lpstr>Történeti áttekintés és jogszabályi háttér</vt:lpstr>
      <vt:lpstr>II. Digitalizáció</vt:lpstr>
      <vt:lpstr>III. Gyakorlati problémák</vt:lpstr>
      <vt:lpstr>IV. Az elektronikus ügyintézés elemei</vt:lpstr>
      <vt:lpstr>V. Biztosítékok</vt:lpstr>
      <vt:lpstr>VI. Alkalmazás a vállalkozás életében</vt:lpstr>
      <vt:lpstr>Azonosítás I.</vt:lpstr>
      <vt:lpstr>Azonosítás II. (Üttv. 32-33. §§ + 44. § (2))</vt:lpstr>
      <vt:lpstr>Azonosítás III. (JÜB + Pmt. 73. §)</vt:lpstr>
      <vt:lpstr>2. Az elektronikus aláírás fajtái</vt:lpstr>
      <vt:lpstr>2. Tanúsítvány és minősítés</vt:lpstr>
      <vt:lpstr>PowerPoint-bemutató</vt:lpstr>
      <vt:lpstr>PowerPoint-bemutató</vt:lpstr>
      <vt:lpstr>PowerPoint-bemutató</vt:lpstr>
      <vt:lpstr>PowerPoint-bemutató</vt:lpstr>
      <vt:lpstr>2. Kapcsolódó szabályok I. - Alakiság</vt:lpstr>
      <vt:lpstr>2. Kapcsolódó szabályok II. - Bizonyító erő</vt:lpstr>
      <vt:lpstr>2. Kapcsolódó szabályok III.- Hitelesség</vt:lpstr>
      <vt:lpstr>2. Az elektronikus aláírások fajtái</vt:lpstr>
      <vt:lpstr>2. Elektronikus aláírás és bélyegző</vt:lpstr>
      <vt:lpstr>2. Időbélyeg(ző)</vt:lpstr>
      <vt:lpstr>2. Elektronikus ellenjegyzés</vt:lpstr>
      <vt:lpstr>2. Hogyan működik? I. - Mi NEM elektronikus aláírás?</vt:lpstr>
      <vt:lpstr>2. Hogyan működik? I. - Mi AZ elektronikus aláírás?</vt:lpstr>
      <vt:lpstr>2. Hogyan működik? II. - Mi AZ elektronikus aláírás?</vt:lpstr>
      <vt:lpstr>2. Szimmetrikus kulcsú kriptográfia</vt:lpstr>
      <vt:lpstr>2. Aszimmetrikus kulcsú kriptográfia</vt:lpstr>
      <vt:lpstr>2. HASH - “Szerelmi számmisztika”</vt:lpstr>
      <vt:lpstr>2. Elektronikus okirat (DÁPtv. 103. § (1)) =</vt:lpstr>
      <vt:lpstr>3. Elektronikus kézbesítés</vt:lpstr>
      <vt:lpstr>4. Elektronikus archiválás (1/2018. (VI. 29.) ITM rendelet)</vt:lpstr>
      <vt:lpstr>5. Átjárás a papír alapú és az elektronikus okiratok között</vt:lpstr>
      <vt:lpstr>5. Papír alapú okirat elektronikussá alakítása I. (Eüsztv. 103. §, Üttv. 46. §)</vt:lpstr>
      <vt:lpstr>5. Papír alapú okirat elektronikussá alakítása II. (Eüsztv. 103. §, Üttv. 46. §)</vt:lpstr>
      <vt:lpstr>5. Papír alapú okirat elektronikussá alakítása III. (Eüsztv. 103. §, Üttv. 46. §)</vt:lpstr>
      <vt:lpstr>6. Papír alapú okirat hiteles elektronikus másolata (Vhr. 55-58. §§)</vt:lpstr>
      <vt:lpstr>6. Papír alapú okirat hiteles elektronikus másolata (Vhr. 55-58. §§)</vt:lpstr>
      <vt:lpstr>7. Elektronikus beadvány (Eüsztv 21/A. § (4) bekezdés)</vt:lpstr>
      <vt:lpstr>8. Elektronikus okirat papír alapú kiadmánya (Eüsztv. 102. §)</vt:lpstr>
      <vt:lpstr>9. Elektronikus okirat papír alapú hiteles másolata (Kjötv. 137. § (3) bekezdés)</vt:lpstr>
      <vt:lpstr>10. E-ING</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Elektronikus írásbeliség</dc:title>
  <dc:creator>Asztalos Zsófia Ágnes</dc:creator>
  <cp:lastModifiedBy>Asztalos Zsófia Ágnes</cp:lastModifiedBy>
  <cp:revision>1</cp:revision>
  <dcterms:modified xsi:type="dcterms:W3CDTF">2024-09-26T11:40:06Z</dcterms:modified>
</cp:coreProperties>
</file>